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4"/>
  </p:notesMasterIdLst>
  <p:sldIdLst>
    <p:sldId id="316" r:id="rId4"/>
    <p:sldId id="260" r:id="rId5"/>
    <p:sldId id="324" r:id="rId6"/>
    <p:sldId id="328" r:id="rId7"/>
    <p:sldId id="294" r:id="rId8"/>
    <p:sldId id="330" r:id="rId9"/>
    <p:sldId id="321" r:id="rId10"/>
    <p:sldId id="322" r:id="rId11"/>
    <p:sldId id="327" r:id="rId12"/>
    <p:sldId id="265" r:id="rId13"/>
  </p:sldIdLst>
  <p:sldSz cx="9144000" cy="6858000" type="screen4x3"/>
  <p:notesSz cx="6791325" cy="98726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9"/>
    <a:srgbClr val="4F4F4F"/>
    <a:srgbClr val="6D6D6D"/>
    <a:srgbClr val="F3BC0B"/>
    <a:srgbClr val="CCEAF2"/>
    <a:srgbClr val="83B819"/>
    <a:srgbClr val="0D6B9C"/>
    <a:srgbClr val="0A426B"/>
    <a:srgbClr val="F8C007"/>
    <a:srgbClr val="F39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Valor Contratado (R$)</c:v>
                </c:pt>
              </c:strCache>
            </c:strRef>
          </c:tx>
          <c:invertIfNegative val="0"/>
          <c:cat>
            <c:numRef>
              <c:f>Plan1!$A$2:$A$30</c:f>
              <c:numCache>
                <c:formatCode>[$-416]mmm\-yy;@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Plan1!$C$2:$C$30</c:f>
              <c:numCache>
                <c:formatCode>_-* #,##0_-;\-* #,##0_-;_-* "-"??_-;_-@_-</c:formatCode>
                <c:ptCount val="29"/>
                <c:pt idx="0">
                  <c:v>3849157.74</c:v>
                </c:pt>
                <c:pt idx="1">
                  <c:v>3089091.11</c:v>
                </c:pt>
                <c:pt idx="2">
                  <c:v>3058776.46</c:v>
                </c:pt>
                <c:pt idx="3">
                  <c:v>5301061.87</c:v>
                </c:pt>
                <c:pt idx="4">
                  <c:v>5437523.9000000004</c:v>
                </c:pt>
                <c:pt idx="5">
                  <c:v>3791373.41</c:v>
                </c:pt>
                <c:pt idx="6">
                  <c:v>5413228.5099999998</c:v>
                </c:pt>
                <c:pt idx="7">
                  <c:v>7051070.4299999997</c:v>
                </c:pt>
                <c:pt idx="8">
                  <c:v>4690791.6100000003</c:v>
                </c:pt>
                <c:pt idx="9">
                  <c:v>5544557.7000000002</c:v>
                </c:pt>
                <c:pt idx="10">
                  <c:v>5238650.68</c:v>
                </c:pt>
                <c:pt idx="11">
                  <c:v>4018123.95</c:v>
                </c:pt>
                <c:pt idx="12">
                  <c:v>3750309.06</c:v>
                </c:pt>
                <c:pt idx="13">
                  <c:v>3559573</c:v>
                </c:pt>
                <c:pt idx="14">
                  <c:v>5074735</c:v>
                </c:pt>
                <c:pt idx="15">
                  <c:v>4200987.72</c:v>
                </c:pt>
                <c:pt idx="16">
                  <c:v>4067200.26</c:v>
                </c:pt>
                <c:pt idx="17">
                  <c:v>4581948.05</c:v>
                </c:pt>
                <c:pt idx="18">
                  <c:v>5357162.49</c:v>
                </c:pt>
                <c:pt idx="19">
                  <c:v>4785536.29</c:v>
                </c:pt>
                <c:pt idx="20">
                  <c:v>4516774.74</c:v>
                </c:pt>
                <c:pt idx="21">
                  <c:v>4564190.5599999996</c:v>
                </c:pt>
                <c:pt idx="22">
                  <c:v>4262869.18</c:v>
                </c:pt>
                <c:pt idx="23">
                  <c:v>4653183.1500000004</c:v>
                </c:pt>
                <c:pt idx="24">
                  <c:v>3503889.43</c:v>
                </c:pt>
                <c:pt idx="25">
                  <c:v>4853411.71</c:v>
                </c:pt>
                <c:pt idx="26">
                  <c:v>4060334.1</c:v>
                </c:pt>
                <c:pt idx="27">
                  <c:v>6295487.5599999996</c:v>
                </c:pt>
                <c:pt idx="28">
                  <c:v>5382415.1900000004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0051840"/>
        <c:axId val="180641792"/>
      </c:barChar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Qtd. Contratos</c:v>
                </c:pt>
              </c:strCache>
            </c:strRef>
          </c:tx>
          <c:marker>
            <c:symbol val="none"/>
          </c:marker>
          <c:cat>
            <c:numRef>
              <c:f>Plan1!$A$2:$A$30</c:f>
              <c:numCache>
                <c:formatCode>[$-416]mmm\-yy;@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Plan1!$B$2:$B$30</c:f>
              <c:numCache>
                <c:formatCode>General</c:formatCode>
                <c:ptCount val="29"/>
                <c:pt idx="0">
                  <c:v>343</c:v>
                </c:pt>
                <c:pt idx="1">
                  <c:v>283</c:v>
                </c:pt>
                <c:pt idx="2">
                  <c:v>274</c:v>
                </c:pt>
                <c:pt idx="3">
                  <c:v>453</c:v>
                </c:pt>
                <c:pt idx="4">
                  <c:v>499</c:v>
                </c:pt>
                <c:pt idx="5">
                  <c:v>335</c:v>
                </c:pt>
                <c:pt idx="6">
                  <c:v>491</c:v>
                </c:pt>
                <c:pt idx="7">
                  <c:v>593</c:v>
                </c:pt>
                <c:pt idx="8">
                  <c:v>412</c:v>
                </c:pt>
                <c:pt idx="9">
                  <c:v>493</c:v>
                </c:pt>
                <c:pt idx="10">
                  <c:v>480</c:v>
                </c:pt>
                <c:pt idx="11">
                  <c:v>373</c:v>
                </c:pt>
                <c:pt idx="12">
                  <c:v>330</c:v>
                </c:pt>
                <c:pt idx="13">
                  <c:v>323</c:v>
                </c:pt>
                <c:pt idx="14">
                  <c:v>448</c:v>
                </c:pt>
                <c:pt idx="15">
                  <c:v>372</c:v>
                </c:pt>
                <c:pt idx="16">
                  <c:v>368</c:v>
                </c:pt>
                <c:pt idx="17">
                  <c:v>418</c:v>
                </c:pt>
                <c:pt idx="18">
                  <c:v>466</c:v>
                </c:pt>
                <c:pt idx="19">
                  <c:v>414</c:v>
                </c:pt>
                <c:pt idx="20">
                  <c:v>364</c:v>
                </c:pt>
                <c:pt idx="21">
                  <c:v>388</c:v>
                </c:pt>
                <c:pt idx="22">
                  <c:v>365</c:v>
                </c:pt>
                <c:pt idx="23">
                  <c:v>392</c:v>
                </c:pt>
                <c:pt idx="24">
                  <c:v>291</c:v>
                </c:pt>
                <c:pt idx="25">
                  <c:v>414</c:v>
                </c:pt>
                <c:pt idx="26">
                  <c:v>339</c:v>
                </c:pt>
                <c:pt idx="27">
                  <c:v>531</c:v>
                </c:pt>
                <c:pt idx="28">
                  <c:v>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53632"/>
        <c:axId val="163209600"/>
      </c:lineChart>
      <c:dateAx>
        <c:axId val="170051840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80641792"/>
        <c:crosses val="autoZero"/>
        <c:auto val="1"/>
        <c:lblOffset val="100"/>
        <c:baseTimeUnit val="months"/>
      </c:dateAx>
      <c:valAx>
        <c:axId val="18064179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70051840"/>
        <c:crosses val="autoZero"/>
        <c:crossBetween val="between"/>
        <c:dispUnits>
          <c:builtInUnit val="thousands"/>
          <c:dispUnitsLbl>
            <c:layout/>
          </c:dispUnitsLbl>
        </c:dispUnits>
      </c:valAx>
      <c:valAx>
        <c:axId val="1632096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62853632"/>
        <c:crosses val="max"/>
        <c:crossBetween val="between"/>
      </c:valAx>
      <c:dateAx>
        <c:axId val="162853632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163209600"/>
        <c:auto val="1"/>
        <c:lblOffset val="100"/>
        <c:baseTimeUnit val="months"/>
      </c:date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Saldo de Carteira (R$)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Saldo Contábil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2019/mai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80587189.670000002</c:v>
                </c:pt>
                <c:pt idx="1">
                  <c:v>86351838.620000005</c:v>
                </c:pt>
                <c:pt idx="2">
                  <c:v>90368980.549999997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01696"/>
        <c:axId val="16131200"/>
      </c:barChart>
      <c:catAx>
        <c:axId val="131016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6131200"/>
        <c:crosses val="autoZero"/>
        <c:auto val="1"/>
        <c:lblAlgn val="ctr"/>
        <c:lblOffset val="100"/>
        <c:noMultiLvlLbl val="0"/>
      </c:catAx>
      <c:valAx>
        <c:axId val="161312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10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 dirty="0"/>
              <a:t>Saldo de Carteira (R$ mil) – </a:t>
            </a:r>
            <a:r>
              <a:rPr lang="pt-BR" sz="1200" b="0" dirty="0" err="1"/>
              <a:t>mai</a:t>
            </a:r>
            <a:r>
              <a:rPr lang="pt-BR" sz="1200" b="0" dirty="0"/>
              <a:t>/2019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Saldo Contábil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Plan1!$A$2:$A$11</c:f>
              <c:strCache>
                <c:ptCount val="10"/>
                <c:pt idx="0">
                  <c:v>FRANCISCO BELTRAO</c:v>
                </c:pt>
                <c:pt idx="1">
                  <c:v>CURITIBA</c:v>
                </c:pt>
                <c:pt idx="2">
                  <c:v>ARAPONGAS</c:v>
                </c:pt>
                <c:pt idx="3">
                  <c:v>PATO BRANCO</c:v>
                </c:pt>
                <c:pt idx="4">
                  <c:v>ENGENHEIRO BELTRAO</c:v>
                </c:pt>
                <c:pt idx="5">
                  <c:v>CIANORTE</c:v>
                </c:pt>
                <c:pt idx="6">
                  <c:v>CORNELIO PROCOPIO</c:v>
                </c:pt>
                <c:pt idx="7">
                  <c:v>MANDAGUARI</c:v>
                </c:pt>
                <c:pt idx="8">
                  <c:v>FOZ DO IGUACU</c:v>
                </c:pt>
                <c:pt idx="9">
                  <c:v>PONTA GROSSA</c:v>
                </c:pt>
              </c:strCache>
            </c:strRef>
          </c:cat>
          <c:val>
            <c:numRef>
              <c:f>Plan1!$B$2:$B$11</c:f>
              <c:numCache>
                <c:formatCode>#,##0</c:formatCode>
                <c:ptCount val="10"/>
                <c:pt idx="0">
                  <c:v>4923080.67</c:v>
                </c:pt>
                <c:pt idx="1">
                  <c:v>3096958.52</c:v>
                </c:pt>
                <c:pt idx="2">
                  <c:v>3090218.94</c:v>
                </c:pt>
                <c:pt idx="3">
                  <c:v>3034261.55</c:v>
                </c:pt>
                <c:pt idx="4">
                  <c:v>3016761.58</c:v>
                </c:pt>
                <c:pt idx="5">
                  <c:v>2636839.31</c:v>
                </c:pt>
                <c:pt idx="6">
                  <c:v>1996378.16</c:v>
                </c:pt>
                <c:pt idx="7">
                  <c:v>1941377.03</c:v>
                </c:pt>
                <c:pt idx="8">
                  <c:v>1930587.68</c:v>
                </c:pt>
                <c:pt idx="9">
                  <c:v>1821221.34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73472"/>
        <c:axId val="42763776"/>
      </c:barChart>
      <c:catAx>
        <c:axId val="164734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2763776"/>
        <c:crosses val="autoZero"/>
        <c:auto val="1"/>
        <c:lblAlgn val="ctr"/>
        <c:lblOffset val="100"/>
        <c:noMultiLvlLbl val="0"/>
      </c:catAx>
      <c:valAx>
        <c:axId val="4276377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16473472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56D251-6B32-4A62-A849-1E4EA9605E43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860007-1337-4F0A-B1F5-29CD1A9D0073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06337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B44C-D76A-4C5C-92F0-EC4C6F757EB9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65209-D65E-442A-9B4F-06C3931A5C08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27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E501-FA61-4DE7-83F0-478F45231D67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3673B-73BC-468C-9347-AB8764A35A5F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372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D6B6-8326-436A-9018-23FBA4887727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393AE-5924-437B-82C9-15C528C6154F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3420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59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91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1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2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083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691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745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14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A26D-C625-4F8A-8988-D3A207B068D3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60A50-6D73-49E3-B3E2-CCE91A222B2A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3814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96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08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4056B-8619-480B-9036-7036E3949AD4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7DE53-A1B7-4825-B17F-9213E90B3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178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B44C-D76A-4C5C-92F0-EC4C6F757EB9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65209-D65E-442A-9B4F-06C3931A5C08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26638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A26D-C625-4F8A-8988-D3A207B068D3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60A50-6D73-49E3-B3E2-CCE91A222B2A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1652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84AD-4A7B-4AEA-8999-43B9F33DF628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9577B-E52B-491E-9D86-A4007735B45A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24759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F23F-F357-4557-93BC-564BA5078DF6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BF41-CE79-40E7-A1F2-2A0B08E2F88C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749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4E97-422F-4FD9-A9AE-1A08C93C2AFC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81CE-3D96-49F3-A650-0A01BA4EC13E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6284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E573-4398-4441-8CCC-F4C883845367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37217-1A55-43A1-B4B1-B612C057A585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2373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E68-FB88-4A7A-AFFE-18B30B84E858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3AF6D-8854-479E-A53A-08C50034572B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77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84AD-4A7B-4AEA-8999-43B9F33DF628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9577B-E52B-491E-9D86-A4007735B45A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34653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90D7-1823-46CE-99FC-1757E101F1A4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6917-5F20-4089-AAAB-821BEE857225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80117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1CE9-8CB1-4621-BD22-777568318DCE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9E156-1F95-4581-A22C-575D48E6637B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69169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E501-FA61-4DE7-83F0-478F45231D67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3673B-73BC-468C-9347-AB8764A35A5F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69495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D6B6-8326-436A-9018-23FBA4887727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393AE-5924-437B-82C9-15C528C6154F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3310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F23F-F357-4557-93BC-564BA5078DF6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BF41-CE79-40E7-A1F2-2A0B08E2F88C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57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4E97-422F-4FD9-A9AE-1A08C93C2AFC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81CE-3D96-49F3-A650-0A01BA4EC13E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745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E573-4398-4441-8CCC-F4C883845367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37217-1A55-43A1-B4B1-B612C057A585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270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E68-FB88-4A7A-AFFE-18B30B84E858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3AF6D-8854-479E-A53A-08C50034572B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876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90D7-1823-46CE-99FC-1757E101F1A4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6917-5F20-4089-AAAB-821BEE857225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351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1CE9-8CB1-4621-BD22-777568318DCE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9E156-1F95-4581-A22C-575D48E6637B}" type="slidenum">
              <a:rPr lang="pt-BR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6259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01958E-5D7A-491D-9011-96F2E85AFCAA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00BBE9B-888A-414A-A497-C5825EFCA26A}" type="slidenum">
              <a:rPr lang="pt-BR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3" y="1079960"/>
            <a:ext cx="2643832" cy="17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36" y="159957"/>
            <a:ext cx="2239503" cy="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2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01958E-5D7A-491D-9011-96F2E85AFCAA}" type="datetimeFigureOut">
              <a:rPr lang="pt-B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00BBE9B-888A-414A-A497-C5825EFCA26A}" type="slidenum">
              <a:rPr lang="pt-BR" altLang="pt-BR"/>
              <a:pPr/>
              <a:t>‹nº›</a:t>
            </a:fld>
            <a:endParaRPr lang="en-US" alt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1394847"/>
            <a:ext cx="9144000" cy="54631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5" y="1467417"/>
            <a:ext cx="2798816" cy="18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02" y="1914566"/>
            <a:ext cx="3878493" cy="118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29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mento.pr.gov.b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70710"/>
            <a:ext cx="9144000" cy="13386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3600" dirty="0" smtClean="0">
                <a:latin typeface="Berlin Sans FB" panose="020E0602020502020306" pitchFamily="34" charset="0"/>
                <a:ea typeface="Verdana" panose="020B0604030504040204" pitchFamily="34" charset="0"/>
              </a:rPr>
              <a:t>Gestão de Fundos Estaduais e Microcrédito</a:t>
            </a:r>
          </a:p>
          <a:p>
            <a:pPr algn="ctr"/>
            <a:r>
              <a:rPr lang="pt-BR" sz="1400" dirty="0" smtClean="0">
                <a:latin typeface="Berlin Sans FB" panose="020E0602020502020306" pitchFamily="34" charset="0"/>
                <a:ea typeface="Verdana" panose="020B0604030504040204" pitchFamily="34" charset="0"/>
              </a:rPr>
              <a:t>Apresentação FOPEME 12/06/2019</a:t>
            </a:r>
          </a:p>
        </p:txBody>
      </p:sp>
    </p:spTree>
    <p:extLst>
      <p:ext uri="{BB962C8B-B14F-4D97-AF65-F5344CB8AC3E}">
        <p14:creationId xmlns:p14="http://schemas.microsoft.com/office/powerpoint/2010/main" val="6347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11188" y="4872038"/>
            <a:ext cx="2393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 smtClean="0"/>
              <a:t>Rua Comendador Araújo, 652, Centro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 smtClean="0"/>
              <a:t>Curitiba – PR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 smtClean="0"/>
              <a:t>41 3235 7500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 smtClean="0">
                <a:hlinkClick r:id="rId3"/>
              </a:rPr>
              <a:t>www.fomento.pr.gov.br</a:t>
            </a:r>
            <a:r>
              <a:rPr lang="pt-BR" altLang="pt-BR" sz="1000" dirty="0" smtClean="0"/>
              <a:t> </a:t>
            </a:r>
            <a:endParaRPr lang="pt-BR" altLang="pt-BR" sz="1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90278" y="3544591"/>
            <a:ext cx="5736492" cy="13386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6600" dirty="0" smtClean="0">
                <a:latin typeface="Berlin Sans FB" panose="020E0602020502020306" pitchFamily="34" charset="0"/>
                <a:ea typeface="Verdana" panose="020B0604030504040204" pitchFamily="34" charset="0"/>
              </a:rPr>
              <a:t>Obrigado!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_MG_52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286000"/>
            <a:ext cx="5207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04813" y="292100"/>
            <a:ext cx="4121150" cy="908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 Fomento Paraná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2" y="2286000"/>
            <a:ext cx="5873579" cy="4572000"/>
          </a:xfrm>
          <a:prstGeom prst="rect">
            <a:avLst/>
          </a:prstGeom>
          <a:solidFill>
            <a:srgbClr val="0D6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2489" y="2452721"/>
            <a:ext cx="5523083" cy="190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  <a:cs typeface="Calibri" pitchFamily="34" charset="0"/>
              </a:rPr>
              <a:t>A criação da </a:t>
            </a:r>
            <a:r>
              <a:rPr lang="pt-BR" altLang="pt-BR" sz="1800" b="1" dirty="0">
                <a:solidFill>
                  <a:schemeClr val="bg1"/>
                </a:solidFill>
                <a:cs typeface="Calibri" pitchFamily="34" charset="0"/>
              </a:rPr>
              <a:t>Fomento Paraná</a:t>
            </a:r>
            <a:r>
              <a:rPr lang="pt-BR" altLang="pt-BR" sz="1800" dirty="0">
                <a:solidFill>
                  <a:schemeClr val="bg1"/>
                </a:solidFill>
                <a:cs typeface="Calibri" pitchFamily="34" charset="0"/>
              </a:rPr>
              <a:t> foi </a:t>
            </a:r>
            <a:br>
              <a:rPr lang="pt-BR" altLang="pt-BR" sz="1800" dirty="0">
                <a:solidFill>
                  <a:schemeClr val="bg1"/>
                </a:solidFill>
                <a:cs typeface="Calibri" pitchFamily="34" charset="0"/>
              </a:rPr>
            </a:br>
            <a:r>
              <a:rPr lang="pt-BR" altLang="pt-BR" sz="1800" dirty="0">
                <a:solidFill>
                  <a:schemeClr val="bg1"/>
                </a:solidFill>
                <a:cs typeface="Calibri" pitchFamily="34" charset="0"/>
              </a:rPr>
              <a:t>autorizada pela Lei Estadual nº 11.741/97.  </a:t>
            </a:r>
            <a:br>
              <a:rPr lang="pt-BR" altLang="pt-BR" sz="1800" dirty="0">
                <a:solidFill>
                  <a:schemeClr val="bg1"/>
                </a:solidFill>
                <a:cs typeface="Calibri" pitchFamily="34" charset="0"/>
              </a:rPr>
            </a:br>
            <a:endParaRPr lang="pt-BR" altLang="pt-BR" sz="1800" dirty="0">
              <a:solidFill>
                <a:schemeClr val="bg1"/>
              </a:solidFill>
              <a:cs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  <a:cs typeface="Calibri" pitchFamily="34" charset="0"/>
              </a:rPr>
              <a:t>Tem por finalidade o </a:t>
            </a:r>
            <a:r>
              <a:rPr lang="pt-BR" altLang="pt-BR" sz="1800" b="1" dirty="0">
                <a:solidFill>
                  <a:schemeClr val="bg1"/>
                </a:solidFill>
                <a:cs typeface="Calibri" pitchFamily="34" charset="0"/>
              </a:rPr>
              <a:t>apoio financeiro </a:t>
            </a:r>
            <a:br>
              <a:rPr lang="pt-BR" altLang="pt-BR" sz="18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pt-BR" altLang="pt-BR" sz="1800" dirty="0">
                <a:solidFill>
                  <a:schemeClr val="bg1"/>
                </a:solidFill>
                <a:cs typeface="Calibri" pitchFamily="34" charset="0"/>
              </a:rPr>
              <a:t>aos </a:t>
            </a:r>
            <a:r>
              <a:rPr lang="pt-BR" altLang="pt-BR" sz="1800" dirty="0" smtClean="0">
                <a:solidFill>
                  <a:schemeClr val="bg1"/>
                </a:solidFill>
                <a:cs typeface="Calibri" pitchFamily="34" charset="0"/>
              </a:rPr>
              <a:t>empreendedores, </a:t>
            </a:r>
            <a:r>
              <a:rPr lang="pt-BR" altLang="pt-BR" sz="1800" dirty="0">
                <a:solidFill>
                  <a:schemeClr val="bg1"/>
                </a:solidFill>
                <a:cs typeface="Calibri" pitchFamily="34" charset="0"/>
              </a:rPr>
              <a:t>para estimular a geração de emprego e renda</a:t>
            </a:r>
            <a:r>
              <a:rPr lang="pt-BR" altLang="pt-BR" sz="1800" dirty="0" smtClean="0">
                <a:solidFill>
                  <a:schemeClr val="bg1"/>
                </a:solidFill>
                <a:cs typeface="Calibri" pitchFamily="34" charset="0"/>
              </a:rPr>
              <a:t>.</a:t>
            </a:r>
            <a:endParaRPr lang="pt-BR" altLang="pt-BR" sz="18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112489" y="4572000"/>
            <a:ext cx="1633933" cy="995926"/>
          </a:xfrm>
          <a:prstGeom prst="round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100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R$</a:t>
            </a:r>
            <a:r>
              <a:rPr lang="pt-BR" sz="1200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pt-BR" sz="3200" b="1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852 </a:t>
            </a:r>
            <a:r>
              <a:rPr lang="pt-BR" sz="1100" dirty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milhões</a:t>
            </a:r>
            <a:endParaRPr lang="pt-BR" sz="1200" dirty="0">
              <a:solidFill>
                <a:srgbClr val="0A426B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100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Operações de Crédito Setor Público (carteira)</a:t>
            </a:r>
          </a:p>
        </p:txBody>
      </p:sp>
      <p:sp>
        <p:nvSpPr>
          <p:cNvPr id="14" name="Rectangle 21"/>
          <p:cNvSpPr/>
          <p:nvPr/>
        </p:nvSpPr>
        <p:spPr>
          <a:xfrm>
            <a:off x="2057064" y="5151135"/>
            <a:ext cx="1633933" cy="995926"/>
          </a:xfrm>
          <a:prstGeom prst="round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100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R$ </a:t>
            </a:r>
            <a:r>
              <a:rPr lang="pt-BR" sz="3200" b="1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300 </a:t>
            </a:r>
            <a:r>
              <a:rPr lang="pt-BR" sz="1100" dirty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milhões</a:t>
            </a:r>
            <a:endParaRPr lang="pt-BR" sz="1200" dirty="0">
              <a:solidFill>
                <a:srgbClr val="0A426B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100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Operações de Crédito Setor Privado (carteira)</a:t>
            </a:r>
          </a:p>
        </p:txBody>
      </p:sp>
      <p:sp>
        <p:nvSpPr>
          <p:cNvPr id="15" name="Rectangle 21"/>
          <p:cNvSpPr/>
          <p:nvPr/>
        </p:nvSpPr>
        <p:spPr>
          <a:xfrm>
            <a:off x="4001639" y="5730269"/>
            <a:ext cx="1633933" cy="995926"/>
          </a:xfrm>
          <a:prstGeom prst="round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100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R$ </a:t>
            </a:r>
            <a:r>
              <a:rPr lang="pt-BR" sz="3200" b="1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186 </a:t>
            </a:r>
            <a:r>
              <a:rPr lang="pt-BR" sz="1100" dirty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milhões</a:t>
            </a:r>
            <a:endParaRPr lang="pt-BR" sz="1200" dirty="0">
              <a:solidFill>
                <a:srgbClr val="0A426B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100" dirty="0" smtClean="0">
                <a:solidFill>
                  <a:srgbClr val="0A426B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Fundos Administrados (disponibilidades)</a:t>
            </a:r>
          </a:p>
        </p:txBody>
      </p:sp>
      <p:sp>
        <p:nvSpPr>
          <p:cNvPr id="3" name="Retângulo 2"/>
          <p:cNvSpPr/>
          <p:nvPr/>
        </p:nvSpPr>
        <p:spPr>
          <a:xfrm>
            <a:off x="81229" y="6560053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>
                <a:solidFill>
                  <a:schemeClr val="bg1"/>
                </a:solidFill>
              </a:rPr>
              <a:t>Base 12/2018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Resultado de imagem para banc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04813" y="292100"/>
            <a:ext cx="4121150" cy="908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Microcrédito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299" y="1457064"/>
            <a:ext cx="4901857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595959"/>
                </a:solidFill>
                <a:latin typeface="+mj-lt"/>
              </a:rPr>
              <a:t>Contratação de operações de Microcrédito</a:t>
            </a:r>
            <a:endParaRPr lang="pt-BR" b="1" dirty="0">
              <a:solidFill>
                <a:srgbClr val="595959"/>
              </a:solidFill>
              <a:latin typeface="+mj-lt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84197191"/>
              </p:ext>
            </p:extLst>
          </p:nvPr>
        </p:nvGraphicFramePr>
        <p:xfrm>
          <a:off x="155575" y="2627289"/>
          <a:ext cx="8800856" cy="399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2636424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Valor Contratado</a:t>
            </a:r>
            <a:endParaRPr lang="pt-BR" sz="11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67536" y="2636424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err="1" smtClean="0"/>
              <a:t>Qtd</a:t>
            </a:r>
            <a:r>
              <a:rPr lang="pt-BR" sz="1100" b="1" dirty="0" smtClean="0"/>
              <a:t>. Contratos</a:t>
            </a:r>
            <a:endParaRPr lang="pt-BR" sz="11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135077" y="1258277"/>
            <a:ext cx="1266092" cy="1369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100" dirty="0">
                <a:solidFill>
                  <a:schemeClr val="tx2"/>
                </a:solidFill>
              </a:rPr>
              <a:t>R$ </a:t>
            </a:r>
            <a:r>
              <a:rPr lang="pt-BR" sz="1100" dirty="0" smtClean="0">
                <a:solidFill>
                  <a:schemeClr val="tx2"/>
                </a:solidFill>
              </a:rPr>
              <a:t>milhões</a:t>
            </a:r>
            <a:endParaRPr lang="pt-BR" sz="32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tx2"/>
                </a:solidFill>
              </a:rPr>
              <a:t>55,4</a:t>
            </a:r>
            <a:r>
              <a:rPr lang="pt-BR" sz="11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pt-BR" sz="1100" dirty="0" smtClean="0">
                <a:solidFill>
                  <a:schemeClr val="tx2"/>
                </a:solidFill>
              </a:rPr>
              <a:t>Média anual valor contratado</a:t>
            </a:r>
          </a:p>
          <a:p>
            <a:pPr algn="ctr"/>
            <a:endParaRPr lang="pt-BR" sz="1100" dirty="0">
              <a:solidFill>
                <a:schemeClr val="tx2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455875" y="1258277"/>
            <a:ext cx="1555262" cy="1369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</a:rPr>
              <a:t>4.851</a:t>
            </a:r>
            <a:endParaRPr lang="pt-BR" sz="1100" dirty="0" smtClean="0">
              <a:solidFill>
                <a:schemeClr val="tx2"/>
              </a:solidFill>
            </a:endParaRPr>
          </a:p>
          <a:p>
            <a:pPr algn="ctr"/>
            <a:r>
              <a:rPr lang="pt-BR" sz="1100" dirty="0" smtClean="0">
                <a:solidFill>
                  <a:schemeClr val="tx2"/>
                </a:solidFill>
              </a:rPr>
              <a:t>Média anual </a:t>
            </a:r>
          </a:p>
          <a:p>
            <a:pPr algn="ctr"/>
            <a:r>
              <a:rPr lang="pt-BR" sz="1100" dirty="0" smtClean="0">
                <a:solidFill>
                  <a:schemeClr val="tx2"/>
                </a:solidFill>
              </a:rPr>
              <a:t>número de contratos</a:t>
            </a:r>
          </a:p>
        </p:txBody>
      </p:sp>
    </p:spTree>
    <p:extLst>
      <p:ext uri="{BB962C8B-B14F-4D97-AF65-F5344CB8AC3E}">
        <p14:creationId xmlns:p14="http://schemas.microsoft.com/office/powerpoint/2010/main" val="16139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Resultado de imagem para banc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04813" y="292100"/>
            <a:ext cx="4121150" cy="908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Microcrédito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299" y="1457064"/>
            <a:ext cx="4901857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595959"/>
                </a:solidFill>
                <a:latin typeface="+mj-lt"/>
              </a:rPr>
              <a:t>Carteira Microcrédito e principais municípios</a:t>
            </a:r>
            <a:endParaRPr lang="pt-BR" b="1" dirty="0">
              <a:solidFill>
                <a:srgbClr val="595959"/>
              </a:solidFill>
              <a:latin typeface="+mj-lt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268722493"/>
              </p:ext>
            </p:extLst>
          </p:nvPr>
        </p:nvGraphicFramePr>
        <p:xfrm>
          <a:off x="152227" y="2227385"/>
          <a:ext cx="4240019" cy="445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19865703"/>
              </p:ext>
            </p:extLst>
          </p:nvPr>
        </p:nvGraphicFramePr>
        <p:xfrm>
          <a:off x="4743765" y="2254739"/>
          <a:ext cx="4240019" cy="445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02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Resultado de imagem para banc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04813" y="292100"/>
            <a:ext cx="4121150" cy="908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Gestão de Fundos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299" y="1457064"/>
            <a:ext cx="4901857" cy="5561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595959"/>
                </a:solidFill>
                <a:latin typeface="+mj-lt"/>
              </a:rPr>
              <a:t>Fundos Administrados pela Fomento Paraná</a:t>
            </a:r>
            <a:endParaRPr lang="pt-BR" b="1" dirty="0">
              <a:solidFill>
                <a:srgbClr val="595959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 smtClean="0">
                <a:solidFill>
                  <a:srgbClr val="595959"/>
                </a:solidFill>
                <a:latin typeface="+mj-lt"/>
              </a:rPr>
              <a:t>Base 12/2018</a:t>
            </a:r>
            <a:endParaRPr lang="pt-BR" sz="1200" dirty="0">
              <a:solidFill>
                <a:srgbClr val="595959"/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7708"/>
              </p:ext>
            </p:extLst>
          </p:nvPr>
        </p:nvGraphicFramePr>
        <p:xfrm>
          <a:off x="749299" y="2013243"/>
          <a:ext cx="7519379" cy="4537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5286"/>
                <a:gridCol w="2328984"/>
                <a:gridCol w="1985109"/>
              </a:tblGrid>
              <a:tr h="382467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Fundo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Ano criação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Desenvolvimento Econômico - FDE</a:t>
                      </a:r>
                      <a:endParaRPr lang="pt-BR" sz="12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1967</a:t>
                      </a:r>
                      <a:endParaRPr lang="pt-BR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Operação</a:t>
                      </a:r>
                      <a:endParaRPr lang="pt-BR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2467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Aval Rural - FAR</a:t>
                      </a:r>
                      <a:endParaRPr lang="pt-BR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2004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Paralisado</a:t>
                      </a:r>
                      <a:endParaRPr lang="pt-BR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Equalização de Microcrédito - FEM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2009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Operação</a:t>
                      </a:r>
                      <a:endParaRPr lang="pt-BR" sz="12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Garantidor</a:t>
                      </a:r>
                      <a:r>
                        <a:rPr lang="pt-BR" sz="1200" b="1" baseline="0" dirty="0" smtClean="0"/>
                        <a:t> de </a:t>
                      </a:r>
                      <a:r>
                        <a:rPr lang="pt-BR" sz="1200" b="1" baseline="0" dirty="0" err="1" smtClean="0"/>
                        <a:t>PPPs</a:t>
                      </a:r>
                      <a:r>
                        <a:rPr lang="pt-BR" sz="1200" b="1" baseline="0" dirty="0" smtClean="0"/>
                        <a:t> - FGP</a:t>
                      </a:r>
                      <a:endParaRPr lang="pt-BR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2014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Operação</a:t>
                      </a:r>
                      <a:endParaRPr lang="pt-BR" sz="12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Garantidor</a:t>
                      </a:r>
                      <a:r>
                        <a:rPr lang="pt-BR" sz="1200" b="1" baseline="0" dirty="0" smtClean="0"/>
                        <a:t> das </a:t>
                      </a:r>
                      <a:r>
                        <a:rPr lang="pt-BR" sz="1200" b="1" baseline="0" dirty="0" err="1" smtClean="0"/>
                        <a:t>MPEs</a:t>
                      </a:r>
                      <a:r>
                        <a:rPr lang="pt-BR" sz="1200" b="1" baseline="0" dirty="0" smtClean="0"/>
                        <a:t> - FAG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  <a:endParaRPr lang="pt-BR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Capital de Risco - FCR</a:t>
                      </a:r>
                      <a:endParaRPr lang="pt-BR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Inovação das </a:t>
                      </a:r>
                      <a:r>
                        <a:rPr lang="pt-BR" sz="1200" b="1" dirty="0" err="1" smtClean="0"/>
                        <a:t>MPEs</a:t>
                      </a:r>
                      <a:r>
                        <a:rPr lang="pt-BR" sz="1200" b="1" dirty="0" smtClean="0"/>
                        <a:t> - FIME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  <a:endParaRPr lang="pt-BR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Projetos</a:t>
                      </a:r>
                      <a:r>
                        <a:rPr lang="pt-BR" sz="1200" b="1" baseline="0" dirty="0" smtClean="0"/>
                        <a:t> de Infraestrutura – FUNPAR*</a:t>
                      </a:r>
                      <a:endParaRPr lang="pt-BR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rgbClr val="4F4F4F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200" kern="1200" dirty="0">
                        <a:solidFill>
                          <a:srgbClr val="4F4F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Em criação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Inovação</a:t>
                      </a:r>
                      <a:r>
                        <a:rPr lang="pt-BR" sz="1200" b="1" baseline="0" dirty="0" smtClean="0"/>
                        <a:t> - Prefeitura de Curitiba*</a:t>
                      </a:r>
                      <a:endParaRPr lang="pt-BR" sz="12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rgbClr val="4F4F4F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200" kern="1200" dirty="0">
                        <a:solidFill>
                          <a:srgbClr val="4F4F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Em criação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49299" y="6598365"/>
            <a:ext cx="3284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* Fundos sem gestor definido, em fase de prospecção.</a:t>
            </a:r>
            <a:endParaRPr lang="pt-BR" sz="11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523631" y="4173416"/>
            <a:ext cx="7979507" cy="1406770"/>
          </a:xfrm>
          <a:prstGeom prst="roundRect">
            <a:avLst>
              <a:gd name="adj" fmla="val 8415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Resultado de imagem para banc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04813" y="292100"/>
            <a:ext cx="4121150" cy="908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Gestão de Fundos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299" y="1457064"/>
            <a:ext cx="4901857" cy="5561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595959"/>
                </a:solidFill>
                <a:latin typeface="+mj-lt"/>
              </a:rPr>
              <a:t>Fundos Administrados pela Fomento Paraná</a:t>
            </a:r>
            <a:endParaRPr lang="pt-BR" b="1" dirty="0">
              <a:solidFill>
                <a:srgbClr val="595959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 smtClean="0">
                <a:solidFill>
                  <a:srgbClr val="595959"/>
                </a:solidFill>
                <a:latin typeface="+mj-lt"/>
              </a:rPr>
              <a:t>Base 12/2018</a:t>
            </a:r>
            <a:endParaRPr lang="pt-BR" sz="1200" dirty="0">
              <a:solidFill>
                <a:srgbClr val="595959"/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42448"/>
              </p:ext>
            </p:extLst>
          </p:nvPr>
        </p:nvGraphicFramePr>
        <p:xfrm>
          <a:off x="749299" y="2013243"/>
          <a:ext cx="7519379" cy="4537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5286"/>
                <a:gridCol w="2328984"/>
                <a:gridCol w="1985109"/>
              </a:tblGrid>
              <a:tr h="382467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Fundo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Ano criação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Desenvolvimento Econômico - FDE</a:t>
                      </a:r>
                      <a:endParaRPr lang="pt-BR" sz="12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1967</a:t>
                      </a:r>
                      <a:endParaRPr lang="pt-BR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Operação</a:t>
                      </a:r>
                      <a:endParaRPr lang="pt-BR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2467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Aval Rural - FAR</a:t>
                      </a:r>
                      <a:endParaRPr lang="pt-BR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2004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Paralisado</a:t>
                      </a:r>
                      <a:endParaRPr lang="pt-BR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Equalização de Microcrédito - FEM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2009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Operação</a:t>
                      </a:r>
                      <a:endParaRPr lang="pt-BR" sz="12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Garantidor</a:t>
                      </a:r>
                      <a:r>
                        <a:rPr lang="pt-BR" sz="1200" b="1" baseline="0" dirty="0" smtClean="0"/>
                        <a:t> de </a:t>
                      </a:r>
                      <a:r>
                        <a:rPr lang="pt-BR" sz="1200" b="1" baseline="0" dirty="0" err="1" smtClean="0"/>
                        <a:t>PPPs</a:t>
                      </a:r>
                      <a:r>
                        <a:rPr lang="pt-BR" sz="1200" b="1" baseline="0" dirty="0" smtClean="0"/>
                        <a:t> - FGP</a:t>
                      </a:r>
                      <a:endParaRPr lang="pt-BR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2014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Operação</a:t>
                      </a:r>
                      <a:endParaRPr lang="pt-BR" sz="12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Garantidor</a:t>
                      </a:r>
                      <a:r>
                        <a:rPr lang="pt-BR" sz="1200" b="1" baseline="0" dirty="0" smtClean="0"/>
                        <a:t> das </a:t>
                      </a:r>
                      <a:r>
                        <a:rPr lang="pt-BR" sz="1200" b="1" baseline="0" dirty="0" err="1" smtClean="0"/>
                        <a:t>MPEs</a:t>
                      </a:r>
                      <a:r>
                        <a:rPr lang="pt-BR" sz="1200" b="1" baseline="0" dirty="0" smtClean="0"/>
                        <a:t> - FAG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  <a:endParaRPr lang="pt-BR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Capital de Risco - FCR</a:t>
                      </a:r>
                      <a:endParaRPr lang="pt-BR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Inovação das </a:t>
                      </a:r>
                      <a:r>
                        <a:rPr lang="pt-BR" sz="1200" b="1" dirty="0" err="1" smtClean="0"/>
                        <a:t>MPEs</a:t>
                      </a:r>
                      <a:r>
                        <a:rPr lang="pt-BR" sz="1200" b="1" dirty="0" smtClean="0"/>
                        <a:t> - FIME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  <a:endParaRPr lang="pt-BR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Projetos</a:t>
                      </a:r>
                      <a:r>
                        <a:rPr lang="pt-BR" sz="1200" b="1" baseline="0" dirty="0" smtClean="0"/>
                        <a:t> de Infraestrutura – FUNPAR*</a:t>
                      </a:r>
                      <a:endParaRPr lang="pt-BR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rgbClr val="4F4F4F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200" kern="1200" dirty="0">
                        <a:solidFill>
                          <a:srgbClr val="4F4F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Em criação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Fundo de Inovação</a:t>
                      </a:r>
                      <a:r>
                        <a:rPr lang="pt-BR" sz="1200" b="1" baseline="0" dirty="0" smtClean="0"/>
                        <a:t> - Prefeitura de Curitiba*</a:t>
                      </a:r>
                      <a:endParaRPr lang="pt-BR" sz="12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rgbClr val="4F4F4F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200" kern="1200" dirty="0">
                        <a:solidFill>
                          <a:srgbClr val="4F4F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Em criação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49299" y="6598365"/>
            <a:ext cx="3284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* Fundos sem gestor definido, em fase de prospecção.</a:t>
            </a:r>
            <a:endParaRPr lang="pt-BR" sz="11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523631" y="4173416"/>
            <a:ext cx="7979507" cy="1406770"/>
          </a:xfrm>
          <a:prstGeom prst="roundRect">
            <a:avLst>
              <a:gd name="adj" fmla="val 8415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 retangular 4"/>
          <p:cNvSpPr/>
          <p:nvPr/>
        </p:nvSpPr>
        <p:spPr>
          <a:xfrm>
            <a:off x="4804875" y="2125784"/>
            <a:ext cx="3892061" cy="1680308"/>
          </a:xfrm>
          <a:prstGeom prst="wedgeRect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Passos para início da operacionalização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</a:rPr>
              <a:t>Lei e decreto de criação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</a:rPr>
              <a:t>Criação de </a:t>
            </a:r>
            <a:r>
              <a:rPr lang="pt-BR" sz="1400" dirty="0" err="1" smtClean="0">
                <a:solidFill>
                  <a:schemeClr val="tx1"/>
                </a:solidFill>
              </a:rPr>
              <a:t>CNPJs</a:t>
            </a:r>
            <a:endParaRPr lang="pt-BR" sz="14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Abertura de contas bancárias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Destinação de recursos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0" name="Texto explicativo retangular 9"/>
          <p:cNvSpPr/>
          <p:nvPr/>
        </p:nvSpPr>
        <p:spPr>
          <a:xfrm>
            <a:off x="621323" y="1922585"/>
            <a:ext cx="3892061" cy="1883507"/>
          </a:xfrm>
          <a:prstGeom prst="wedgeRect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Passos para regramento dos fundos</a:t>
            </a:r>
          </a:p>
          <a:p>
            <a:pPr algn="ctr"/>
            <a:endParaRPr lang="pt-BR" sz="7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</a:rPr>
              <a:t>Lei e decreto de criação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</a:rPr>
              <a:t>Regimento do Comitês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Políticas / Regulamentos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Indicações das secretarias para comitês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Aprovação de políticas/regulamentos e regimentos em comitê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Resultado de imagem para banc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04813" y="292100"/>
            <a:ext cx="4121150" cy="908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Gestão de Fundos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299" y="1457064"/>
            <a:ext cx="4901857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595959"/>
                </a:solidFill>
                <a:latin typeface="+mj-lt"/>
              </a:rPr>
              <a:t>Fundos Administrados pela Fomento </a:t>
            </a:r>
            <a:r>
              <a:rPr lang="pt-BR" b="1" dirty="0" smtClean="0">
                <a:solidFill>
                  <a:srgbClr val="595959"/>
                </a:solidFill>
                <a:latin typeface="+mj-lt"/>
              </a:rPr>
              <a:t>Paraná</a:t>
            </a:r>
            <a:endParaRPr lang="pt-BR" b="1" dirty="0">
              <a:solidFill>
                <a:srgbClr val="595959"/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36417"/>
              </p:ext>
            </p:extLst>
          </p:nvPr>
        </p:nvGraphicFramePr>
        <p:xfrm>
          <a:off x="749299" y="2160156"/>
          <a:ext cx="8063343" cy="96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1"/>
                <a:gridCol w="1051697"/>
                <a:gridCol w="2364260"/>
                <a:gridCol w="1942285"/>
              </a:tblGrid>
              <a:tr h="382467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Fundo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Ano criação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Patrimônio Administrado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Fundo Garantidor</a:t>
                      </a:r>
                      <a:r>
                        <a:rPr lang="pt-BR" sz="1600" b="1" baseline="0" dirty="0" smtClean="0"/>
                        <a:t> das </a:t>
                      </a:r>
                      <a:r>
                        <a:rPr lang="pt-BR" sz="1600" b="1" baseline="0" dirty="0" err="1" smtClean="0"/>
                        <a:t>MPEs</a:t>
                      </a:r>
                      <a:r>
                        <a:rPr lang="pt-BR" sz="1600" b="1" baseline="0" dirty="0" smtClean="0"/>
                        <a:t> - FAG</a:t>
                      </a:r>
                      <a:endParaRPr lang="pt-BR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4F4F4F"/>
                          </a:solidFill>
                        </a:rPr>
                        <a:t>NA</a:t>
                      </a:r>
                      <a:endParaRPr lang="pt-BR" sz="1200" dirty="0">
                        <a:solidFill>
                          <a:srgbClr val="4F4F4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  <a:endParaRPr lang="pt-BR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ângulo com Único Canto Aparado 1"/>
          <p:cNvSpPr/>
          <p:nvPr/>
        </p:nvSpPr>
        <p:spPr>
          <a:xfrm>
            <a:off x="1070700" y="3227753"/>
            <a:ext cx="6838469" cy="3227754"/>
          </a:xfrm>
          <a:prstGeom prst="snip1Rect">
            <a:avLst>
              <a:gd name="adj" fmla="val 10593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187929" y="4040523"/>
            <a:ext cx="1367693" cy="476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Objetivo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9502" y="4040523"/>
            <a:ext cx="4998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Prover recursos financeiros para garantir os riscos das operações de financiamento contratadas através de linhas de financiamento.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87929" y="4845494"/>
            <a:ext cx="1367693" cy="1220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Operações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29502" y="4845495"/>
            <a:ext cx="472477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30"/>
              </a:spcBef>
              <a:buFontTx/>
              <a:buChar char="-"/>
            </a:pPr>
            <a:r>
              <a:rPr lang="pt-BR" sz="1400" dirty="0" smtClean="0"/>
              <a:t>Aval em operações de crédito – setores “tradicionais”;</a:t>
            </a:r>
          </a:p>
          <a:p>
            <a:pPr marL="171450" indent="-171450">
              <a:spcBef>
                <a:spcPts val="130"/>
              </a:spcBef>
              <a:buFontTx/>
              <a:buChar char="-"/>
            </a:pPr>
            <a:r>
              <a:rPr lang="pt-BR" sz="1400" dirty="0" smtClean="0"/>
              <a:t>Aval em operações de crédito – startups </a:t>
            </a:r>
            <a:r>
              <a:rPr lang="pt-BR" sz="1400" i="1" dirty="0" smtClean="0"/>
              <a:t>late </a:t>
            </a:r>
            <a:r>
              <a:rPr lang="pt-BR" sz="1400" i="1" dirty="0" err="1" smtClean="0"/>
              <a:t>stage</a:t>
            </a:r>
            <a:r>
              <a:rPr lang="pt-BR" sz="1400" dirty="0"/>
              <a:t>.</a:t>
            </a:r>
            <a:endParaRPr lang="pt-BR" sz="1400" dirty="0" smtClean="0"/>
          </a:p>
          <a:p>
            <a:pPr marL="171450" indent="-171450">
              <a:spcBef>
                <a:spcPts val="130"/>
              </a:spcBef>
              <a:buFontTx/>
              <a:buChar char="-"/>
            </a:pPr>
            <a:endParaRPr lang="pt-BR" sz="1400" dirty="0" smtClean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187929" y="3407482"/>
            <a:ext cx="1367693" cy="304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Tipo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29502" y="3407482"/>
            <a:ext cx="4998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Fundo estadual contábil (Secretaria da Fazenda).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333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Resultado de imagem para banc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04813" y="292100"/>
            <a:ext cx="4121150" cy="908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Gestão de Fundos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299" y="1457064"/>
            <a:ext cx="4901857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595959"/>
                </a:solidFill>
                <a:latin typeface="+mj-lt"/>
              </a:rPr>
              <a:t>Fundos Administrados pela Fomento </a:t>
            </a:r>
            <a:r>
              <a:rPr lang="pt-BR" b="1" dirty="0" smtClean="0">
                <a:solidFill>
                  <a:srgbClr val="595959"/>
                </a:solidFill>
                <a:latin typeface="+mj-lt"/>
              </a:rPr>
              <a:t>Paraná</a:t>
            </a:r>
            <a:endParaRPr lang="pt-BR" b="1" dirty="0">
              <a:solidFill>
                <a:srgbClr val="595959"/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42408"/>
              </p:ext>
            </p:extLst>
          </p:nvPr>
        </p:nvGraphicFramePr>
        <p:xfrm>
          <a:off x="749299" y="2160156"/>
          <a:ext cx="8063343" cy="96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1"/>
                <a:gridCol w="1051697"/>
                <a:gridCol w="2364260"/>
                <a:gridCol w="1942285"/>
              </a:tblGrid>
              <a:tr h="382467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Fundo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Ano criação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Patrimônio Administrado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Fundo de Capital de Risco - FCR</a:t>
                      </a:r>
                      <a:endParaRPr lang="pt-BR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rgbClr val="4F4F4F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pt-BR" sz="1200" kern="1200" dirty="0">
                        <a:solidFill>
                          <a:srgbClr val="4F4F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ângulo com Único Canto Aparado 1"/>
          <p:cNvSpPr/>
          <p:nvPr/>
        </p:nvSpPr>
        <p:spPr>
          <a:xfrm>
            <a:off x="1070700" y="3227753"/>
            <a:ext cx="6838469" cy="3227754"/>
          </a:xfrm>
          <a:prstGeom prst="snip1Rect">
            <a:avLst>
              <a:gd name="adj" fmla="val 10593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187929" y="4040523"/>
            <a:ext cx="1367693" cy="476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Objetivo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9502" y="4040523"/>
            <a:ext cx="4998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Prover recursos em fundos de investimento em participações que invistam em empresas inovadoras, via capital semente.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87929" y="4845494"/>
            <a:ext cx="1367693" cy="1220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Operações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29502" y="4845495"/>
            <a:ext cx="472477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30"/>
              </a:spcBef>
              <a:buFontTx/>
              <a:buChar char="-"/>
            </a:pPr>
            <a:r>
              <a:rPr lang="pt-BR" sz="1400" dirty="0" smtClean="0"/>
              <a:t>Aquisição de cotas em </a:t>
            </a:r>
            <a:r>
              <a:rPr lang="pt-BR" sz="1400" dirty="0" err="1" smtClean="0"/>
              <a:t>FIPs</a:t>
            </a:r>
            <a:r>
              <a:rPr lang="pt-BR" sz="1400" dirty="0" smtClean="0"/>
              <a:t>* de capital semente;</a:t>
            </a:r>
          </a:p>
          <a:p>
            <a:pPr>
              <a:spcBef>
                <a:spcPts val="130"/>
              </a:spcBef>
            </a:pPr>
            <a:endParaRPr lang="pt-BR" sz="1400" dirty="0" smtClean="0"/>
          </a:p>
          <a:p>
            <a:pPr>
              <a:spcBef>
                <a:spcPts val="130"/>
              </a:spcBef>
            </a:pPr>
            <a:r>
              <a:rPr lang="pt-BR" sz="1400" dirty="0"/>
              <a:t>*</a:t>
            </a:r>
            <a:r>
              <a:rPr lang="pt-BR" sz="1400" dirty="0" smtClean="0"/>
              <a:t>Fundos participantes devem aplicar pelo menos o mesmo montante das cotas do FCR em empresas no Paraná.</a:t>
            </a:r>
          </a:p>
          <a:p>
            <a:pPr marL="171450" indent="-171450">
              <a:spcBef>
                <a:spcPts val="130"/>
              </a:spcBef>
              <a:buFontTx/>
              <a:buChar char="-"/>
            </a:pPr>
            <a:endParaRPr lang="pt-BR" sz="1400" dirty="0" smtClean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187929" y="3407482"/>
            <a:ext cx="1367693" cy="304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Tipo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29502" y="3407482"/>
            <a:ext cx="4998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Fundo estadual contábil (Secretaria da Fazenda).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182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Resultado de imagem para banc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04813" y="292100"/>
            <a:ext cx="4121150" cy="90805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Gestão de Fundos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299" y="1457064"/>
            <a:ext cx="4901857" cy="5561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595959"/>
                </a:solidFill>
                <a:latin typeface="+mj-lt"/>
              </a:rPr>
              <a:t>Fundos Administrados pela Fomento Paraná</a:t>
            </a:r>
            <a:endParaRPr lang="pt-BR" b="1" dirty="0">
              <a:solidFill>
                <a:srgbClr val="595959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 smtClean="0">
                <a:solidFill>
                  <a:srgbClr val="595959"/>
                </a:solidFill>
                <a:latin typeface="+mj-lt"/>
              </a:rPr>
              <a:t>Base 12/2018</a:t>
            </a:r>
            <a:endParaRPr lang="pt-BR" sz="1200" dirty="0">
              <a:solidFill>
                <a:srgbClr val="595959"/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06971"/>
              </p:ext>
            </p:extLst>
          </p:nvPr>
        </p:nvGraphicFramePr>
        <p:xfrm>
          <a:off x="749299" y="2160156"/>
          <a:ext cx="8063343" cy="96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1"/>
                <a:gridCol w="1051697"/>
                <a:gridCol w="2364260"/>
                <a:gridCol w="1942285"/>
              </a:tblGrid>
              <a:tr h="382467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Fundo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Ano criação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Patrimônio Administrado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153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Fundo de Inovação das </a:t>
                      </a:r>
                      <a:r>
                        <a:rPr lang="pt-BR" sz="1600" b="1" dirty="0" err="1" smtClean="0"/>
                        <a:t>MPEs</a:t>
                      </a:r>
                      <a:r>
                        <a:rPr lang="pt-BR" sz="1600" b="1" dirty="0" smtClean="0"/>
                        <a:t> – FIME</a:t>
                      </a:r>
                      <a:endParaRPr lang="pt-BR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rgbClr val="4F4F4F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pt-BR" sz="1200" kern="1200" dirty="0">
                        <a:solidFill>
                          <a:srgbClr val="4F4F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2"/>
                          </a:solidFill>
                        </a:rPr>
                        <a:t>Estruturação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ângulo com Único Canto Aparado 1"/>
          <p:cNvSpPr/>
          <p:nvPr/>
        </p:nvSpPr>
        <p:spPr>
          <a:xfrm>
            <a:off x="1070700" y="3227753"/>
            <a:ext cx="6838469" cy="3227754"/>
          </a:xfrm>
          <a:prstGeom prst="snip1Rect">
            <a:avLst>
              <a:gd name="adj" fmla="val 10593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187929" y="4040523"/>
            <a:ext cx="1367693" cy="476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Objetivo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9502" y="4040523"/>
            <a:ext cx="4998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Prover recursos para financiamento de projetos de pesquisa e inovação no âmbito das microempresas e empresas de pequeno porte.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87929" y="4845494"/>
            <a:ext cx="1367693" cy="1220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Operações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29502" y="4845495"/>
            <a:ext cx="472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30"/>
              </a:spcBef>
              <a:buFontTx/>
              <a:buChar char="-"/>
            </a:pPr>
            <a:r>
              <a:rPr lang="pt-BR" sz="1400" dirty="0" smtClean="0"/>
              <a:t>Programas de promoção da inovação nas </a:t>
            </a:r>
            <a:r>
              <a:rPr lang="pt-BR" sz="1400" dirty="0" err="1" smtClean="0"/>
              <a:t>MPEs</a:t>
            </a:r>
            <a:r>
              <a:rPr lang="pt-BR" sz="1400" dirty="0" smtClean="0"/>
              <a:t> do Estado do Paraná.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187929" y="3407482"/>
            <a:ext cx="1367693" cy="304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Tipo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29502" y="3407482"/>
            <a:ext cx="4998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Fundo estadual contábil (Secretaria da Fazenda).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686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599</Words>
  <Application>Microsoft Office PowerPoint</Application>
  <PresentationFormat>Apresentação na tela (4:3)</PresentationFormat>
  <Paragraphs>164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Office Theme</vt:lpstr>
      <vt:lpstr>Personalizar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NUPGE</dc:creator>
  <cp:lastModifiedBy>Andre Silva Porto</cp:lastModifiedBy>
  <cp:revision>176</cp:revision>
  <cp:lastPrinted>2017-04-24T19:58:28Z</cp:lastPrinted>
  <dcterms:created xsi:type="dcterms:W3CDTF">2016-01-27T17:25:57Z</dcterms:created>
  <dcterms:modified xsi:type="dcterms:W3CDTF">2019-06-10T14:07:44Z</dcterms:modified>
</cp:coreProperties>
</file>