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handoutMasterIdLst>
    <p:handoutMasterId r:id="rId10"/>
  </p:handoutMasterIdLst>
  <p:sldIdLst>
    <p:sldId id="256" r:id="rId2"/>
    <p:sldId id="284" r:id="rId3"/>
    <p:sldId id="286" r:id="rId4"/>
    <p:sldId id="285" r:id="rId5"/>
    <p:sldId id="287" r:id="rId6"/>
    <p:sldId id="303" r:id="rId7"/>
    <p:sldId id="301" r:id="rId8"/>
    <p:sldId id="292" r:id="rId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82">
          <p15:clr>
            <a:srgbClr val="A4A3A4"/>
          </p15:clr>
        </p15:guide>
        <p15:guide id="4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9ED"/>
    <a:srgbClr val="54ACD2"/>
    <a:srgbClr val="FFF787"/>
    <a:srgbClr val="D01C36"/>
    <a:srgbClr val="F0EB6A"/>
    <a:srgbClr val="440D44"/>
    <a:srgbClr val="962C70"/>
    <a:srgbClr val="59BADF"/>
    <a:srgbClr val="BE9075"/>
    <a:srgbClr val="D43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5" autoAdjust="0"/>
    <p:restoredTop sz="94660"/>
  </p:normalViewPr>
  <p:slideViewPr>
    <p:cSldViewPr snapToGrid="0">
      <p:cViewPr>
        <p:scale>
          <a:sx n="42" d="100"/>
          <a:sy n="42" d="100"/>
        </p:scale>
        <p:origin x="-1992" y="-552"/>
      </p:cViewPr>
      <p:guideLst>
        <p:guide orient="horz" pos="2160"/>
        <p:guide orient="horz" pos="482"/>
        <p:guide pos="2880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B08CA-FA47-43C2-9324-5A1A4F124525}" type="datetimeFigureOut">
              <a:rPr lang="pt-BR" smtClean="0"/>
              <a:t>20/2/2017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C7ED8-D400-4574-9323-EDF72C3DA7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441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B30D-D9B9-4231-9E87-CD037130BA8B}" type="datetimeFigureOut">
              <a:rPr lang="pt-BR" smtClean="0"/>
              <a:pPr/>
              <a:t>20/2/2017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89F-1B01-4CC2-A333-984FD998294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B30D-D9B9-4231-9E87-CD037130BA8B}" type="datetimeFigureOut">
              <a:rPr lang="pt-BR" smtClean="0"/>
              <a:pPr/>
              <a:t>20/2/2017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89F-1B01-4CC2-A333-984FD998294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B30D-D9B9-4231-9E87-CD037130BA8B}" type="datetimeFigureOut">
              <a:rPr lang="pt-BR" smtClean="0"/>
              <a:pPr/>
              <a:t>20/2/2017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89F-1B01-4CC2-A333-984FD9982948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B30D-D9B9-4231-9E87-CD037130BA8B}" type="datetimeFigureOut">
              <a:rPr lang="pt-BR" smtClean="0"/>
              <a:pPr/>
              <a:t>20/2/2017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89F-1B01-4CC2-A333-984FD998294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B30D-D9B9-4231-9E87-CD037130BA8B}" type="datetimeFigureOut">
              <a:rPr lang="pt-BR" smtClean="0"/>
              <a:pPr/>
              <a:t>20/2/2017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89F-1B01-4CC2-A333-984FD998294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B30D-D9B9-4231-9E87-CD037130BA8B}" type="datetimeFigureOut">
              <a:rPr lang="pt-BR" smtClean="0"/>
              <a:pPr/>
              <a:t>20/2/2017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89F-1B01-4CC2-A333-984FD998294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B30D-D9B9-4231-9E87-CD037130BA8B}" type="datetimeFigureOut">
              <a:rPr lang="pt-BR" smtClean="0"/>
              <a:pPr/>
              <a:t>20/2/2017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89F-1B01-4CC2-A333-984FD998294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B30D-D9B9-4231-9E87-CD037130BA8B}" type="datetimeFigureOut">
              <a:rPr lang="pt-BR" smtClean="0"/>
              <a:pPr/>
              <a:t>20/2/2017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89F-1B01-4CC2-A333-984FD998294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B30D-D9B9-4231-9E87-CD037130BA8B}" type="datetimeFigureOut">
              <a:rPr lang="pt-BR" smtClean="0"/>
              <a:pPr/>
              <a:t>20/2/2017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89F-1B01-4CC2-A333-984FD998294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B30D-D9B9-4231-9E87-CD037130BA8B}" type="datetimeFigureOut">
              <a:rPr lang="pt-BR" smtClean="0"/>
              <a:pPr/>
              <a:t>20/2/2017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89F-1B01-4CC2-A333-984FD998294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B30D-D9B9-4231-9E87-CD037130BA8B}" type="datetimeFigureOut">
              <a:rPr lang="pt-BR" smtClean="0"/>
              <a:pPr/>
              <a:t>20/2/2017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89F-1B01-4CC2-A333-984FD998294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20,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estaoempresafacil.com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54538" y="3922187"/>
            <a:ext cx="4634922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4639ED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Redesim</a:t>
            </a:r>
          </a:p>
          <a:p>
            <a:pPr algn="ctr"/>
            <a:r>
              <a:rPr lang="pt-BR" sz="5400" b="1" cap="none" spc="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4639ED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Empresa Fácil </a:t>
            </a:r>
            <a:endParaRPr lang="pt-BR" sz="5400" b="1" cap="none" spc="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101600">
                  <a:srgbClr val="4639ED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026160"/>
            <a:ext cx="6584949" cy="267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59242" y="6283075"/>
            <a:ext cx="489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2"/>
              </a:rPr>
              <a:t>www.gestaoempresafacil.com.br</a:t>
            </a:r>
            <a:r>
              <a:rPr lang="pt-BR" dirty="0"/>
              <a:t> </a:t>
            </a:r>
          </a:p>
        </p:txBody>
      </p:sp>
      <p:sp>
        <p:nvSpPr>
          <p:cNvPr id="7" name="Título 10"/>
          <p:cNvSpPr>
            <a:spLocks noGrp="1"/>
          </p:cNvSpPr>
          <p:nvPr>
            <p:ph type="title"/>
          </p:nvPr>
        </p:nvSpPr>
        <p:spPr>
          <a:xfrm>
            <a:off x="183168" y="-1"/>
            <a:ext cx="7283152" cy="891539"/>
          </a:xfrm>
        </p:spPr>
        <p:txBody>
          <a:bodyPr>
            <a:normAutofit/>
          </a:bodyPr>
          <a:lstStyle/>
          <a:p>
            <a:r>
              <a:rPr lang="pt-BR" dirty="0"/>
              <a:t>Implantação nos municípios</a:t>
            </a:r>
          </a:p>
        </p:txBody>
      </p: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868680"/>
            <a:ext cx="8686800" cy="5414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4597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macedo\Documents\Meus documentos\LOGOS\SEBRA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320" y="5867399"/>
            <a:ext cx="1279852" cy="624841"/>
          </a:xfrm>
          <a:prstGeom prst="rect">
            <a:avLst/>
          </a:prstGeom>
          <a:noFill/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313" t="9266" r="26327" b="16666"/>
          <a:stretch/>
        </p:blipFill>
        <p:spPr>
          <a:xfrm>
            <a:off x="228600" y="1816538"/>
            <a:ext cx="8755380" cy="4881442"/>
          </a:xfrm>
          <a:prstGeom prst="rect">
            <a:avLst/>
          </a:prstGeom>
        </p:spPr>
      </p:pic>
      <p:sp>
        <p:nvSpPr>
          <p:cNvPr id="6" name="Título 10"/>
          <p:cNvSpPr>
            <a:spLocks noGrp="1"/>
          </p:cNvSpPr>
          <p:nvPr>
            <p:ph type="title"/>
          </p:nvPr>
        </p:nvSpPr>
        <p:spPr>
          <a:xfrm>
            <a:off x="183168" y="274320"/>
            <a:ext cx="7283152" cy="1042611"/>
          </a:xfrm>
        </p:spPr>
        <p:txBody>
          <a:bodyPr>
            <a:normAutofit fontScale="90000"/>
          </a:bodyPr>
          <a:lstStyle/>
          <a:p>
            <a:r>
              <a:rPr lang="pt-BR" dirty="0"/>
              <a:t>Implantação nos órgãos estaduais</a:t>
            </a:r>
          </a:p>
        </p:txBody>
      </p:sp>
    </p:spTree>
    <p:extLst>
      <p:ext uri="{BB962C8B-B14F-4D97-AF65-F5344CB8AC3E}">
        <p14:creationId xmlns:p14="http://schemas.microsoft.com/office/powerpoint/2010/main" val="14686070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84495" y="345699"/>
            <a:ext cx="7283152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Resultados obtidos em 2016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60421" y="1686427"/>
            <a:ext cx="89835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200" b="1" dirty="0" smtClean="0"/>
              <a:t>223municípios </a:t>
            </a:r>
            <a:r>
              <a:rPr lang="pt-BR" sz="3200" b="1" dirty="0"/>
              <a:t>articulados.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200" b="1" dirty="0" smtClean="0"/>
              <a:t>209 </a:t>
            </a:r>
            <a:r>
              <a:rPr lang="pt-BR" sz="3200" b="1" dirty="0"/>
              <a:t>habilitados/integrados com a JUCEPAR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200" b="1" dirty="0" smtClean="0"/>
              <a:t>Tempo </a:t>
            </a:r>
            <a:r>
              <a:rPr lang="pt-BR" sz="3200" b="1" dirty="0"/>
              <a:t>de abertura de empresas em no máximo 5 dias nos municípios integrados.*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200" b="1" dirty="0"/>
              <a:t>Tempo de abertura de empresas na Junta Comercial em até 1h.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200" b="1" dirty="0"/>
              <a:t>Todos os processos na Junta estão atualizados.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200" b="1" dirty="0"/>
              <a:t>Órgãos Estaduais em processo de </a:t>
            </a:r>
            <a:r>
              <a:rPr lang="pt-BR" sz="3200" b="1" dirty="0" smtClean="0"/>
              <a:t>integração.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84495" y="6181960"/>
            <a:ext cx="852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 Considerando que os empresários/contadores atendem o envio normal de informações.</a:t>
            </a:r>
          </a:p>
        </p:txBody>
      </p:sp>
    </p:spTree>
    <p:extLst>
      <p:ext uri="{BB962C8B-B14F-4D97-AF65-F5344CB8AC3E}">
        <p14:creationId xmlns:p14="http://schemas.microsoft.com/office/powerpoint/2010/main" val="33709375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2017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87937" y="712172"/>
            <a:ext cx="83582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b="1" dirty="0" smtClean="0"/>
              <a:t>JUCEPAR</a:t>
            </a:r>
          </a:p>
          <a:p>
            <a:endParaRPr lang="pt-BR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 smtClean="0"/>
              <a:t>Contratação </a:t>
            </a:r>
            <a:r>
              <a:rPr lang="pt-BR" sz="2400" b="1" dirty="0"/>
              <a:t>de </a:t>
            </a:r>
            <a:r>
              <a:rPr lang="pt-BR" sz="2400" b="1" dirty="0" smtClean="0"/>
              <a:t>servidores através de concurso público na </a:t>
            </a:r>
            <a:r>
              <a:rPr lang="pt-BR" sz="2400" b="1" dirty="0"/>
              <a:t>JUCEPAR</a:t>
            </a:r>
            <a:r>
              <a:rPr lang="pt-BR" sz="2400" b="1" dirty="0" smtClean="0"/>
              <a:t>.</a:t>
            </a:r>
          </a:p>
          <a:p>
            <a:endParaRPr lang="pt-B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 smtClean="0"/>
              <a:t>Manter todos </a:t>
            </a:r>
            <a:r>
              <a:rPr lang="pt-BR" sz="2400" b="1" dirty="0"/>
              <a:t>os </a:t>
            </a:r>
            <a:r>
              <a:rPr lang="pt-BR" sz="2400" b="1" dirty="0" smtClean="0"/>
              <a:t>processos e procedimentos em </a:t>
            </a:r>
            <a:r>
              <a:rPr lang="pt-BR" sz="2400" b="1" dirty="0"/>
              <a:t>dia</a:t>
            </a:r>
            <a:r>
              <a:rPr lang="pt-BR" sz="24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 smtClean="0"/>
              <a:t>Renovar o Contrato </a:t>
            </a:r>
            <a:r>
              <a:rPr lang="pt-BR" sz="2400" b="1" dirty="0"/>
              <a:t>da manutenção do sistema </a:t>
            </a:r>
            <a:r>
              <a:rPr lang="pt-BR" sz="2400" b="1" dirty="0" smtClean="0"/>
              <a:t>Empresa Fácil.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 smtClean="0"/>
              <a:t>Promover a continuidade de integração dos 190 municípios restantes em parceria com o SEBRAE. </a:t>
            </a:r>
          </a:p>
        </p:txBody>
      </p:sp>
    </p:spTree>
    <p:extLst>
      <p:ext uri="{BB962C8B-B14F-4D97-AF65-F5344CB8AC3E}">
        <p14:creationId xmlns:p14="http://schemas.microsoft.com/office/powerpoint/2010/main" val="4128317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2017</a:t>
            </a:r>
            <a:endParaRPr lang="pt-BR" dirty="0"/>
          </a:p>
        </p:txBody>
      </p:sp>
      <p:sp>
        <p:nvSpPr>
          <p:cNvPr id="6" name="Título 10"/>
          <p:cNvSpPr txBox="1">
            <a:spLocks/>
          </p:cNvSpPr>
          <p:nvPr/>
        </p:nvSpPr>
        <p:spPr>
          <a:xfrm>
            <a:off x="609600" y="490728"/>
            <a:ext cx="8229600" cy="517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Planejamento 2017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1400"/>
            <a:ext cx="82296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43840" y="1921401"/>
            <a:ext cx="8595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prstClr val="black"/>
                </a:solidFill>
              </a:rPr>
              <a:t>JUCEPAR</a:t>
            </a:r>
          </a:p>
          <a:p>
            <a:pPr lvl="0"/>
            <a:endParaRPr lang="pt-BR" sz="2400" b="1" dirty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prstClr val="black"/>
                </a:solidFill>
              </a:rPr>
              <a:t>Promover a integração do município de Curitiba..</a:t>
            </a:r>
            <a:endParaRPr lang="pt-BR" sz="2400" b="1" dirty="0">
              <a:solidFill>
                <a:prstClr val="black"/>
              </a:solidFill>
            </a:endParaRPr>
          </a:p>
          <a:p>
            <a:pPr lvl="0"/>
            <a:endParaRPr lang="pt-BR" sz="24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/>
              <a:t>Promover a inclusão da OAB e dos cartórios de registro de empresas na REDESIM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/>
              <a:t>Dar continuidade no processo de capacitação de contadores, relatores e funcionários da Jucepar.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/>
              <a:t>Continuidade da integração dos Órgãos Estaduais: SEFA, IAP e Corpo de </a:t>
            </a:r>
            <a:r>
              <a:rPr lang="pt-BR" sz="2400" b="1" dirty="0" smtClean="0"/>
              <a:t>Bombeiro.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3605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Estatísticos 2016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08527"/>
              </p:ext>
            </p:extLst>
          </p:nvPr>
        </p:nvGraphicFramePr>
        <p:xfrm>
          <a:off x="798342" y="2509326"/>
          <a:ext cx="5168118" cy="273396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75649">
                  <a:extLst>
                    <a:ext uri="{9D8B030D-6E8A-4147-A177-3AD203B41FA5}">
                      <a16:colId xmlns="" xmlns:a16="http://schemas.microsoft.com/office/drawing/2014/main" val="3860192586"/>
                    </a:ext>
                  </a:extLst>
                </a:gridCol>
                <a:gridCol w="2492469">
                  <a:extLst>
                    <a:ext uri="{9D8B030D-6E8A-4147-A177-3AD203B41FA5}">
                      <a16:colId xmlns="" xmlns:a16="http://schemas.microsoft.com/office/drawing/2014/main" val="396138172"/>
                    </a:ext>
                  </a:extLst>
                </a:gridCol>
              </a:tblGrid>
              <a:tr h="4642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3200" b="1" u="none" strike="noStrike" dirty="0" smtClean="0">
                          <a:effectLst/>
                        </a:rPr>
                        <a:t>2016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5985755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6230101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Constituições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39.481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6652975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Alterações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139.697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7159150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Baixas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40.354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5364670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219.532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776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3885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57200" y="202332"/>
            <a:ext cx="7283152" cy="792088"/>
          </a:xfrm>
        </p:spPr>
        <p:txBody>
          <a:bodyPr>
            <a:normAutofit/>
          </a:bodyPr>
          <a:lstStyle/>
          <a:p>
            <a:r>
              <a:rPr lang="pt-BR" dirty="0"/>
              <a:t>Parceria REDESIM</a:t>
            </a:r>
          </a:p>
        </p:txBody>
      </p:sp>
      <p:pic>
        <p:nvPicPr>
          <p:cNvPr id="14" name="Picture 2" descr="C:\Users\amacedo\Documents\Meus documentos\LOGOS\SEBRA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320" y="5740787"/>
            <a:ext cx="1279852" cy="624841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" y="1547510"/>
            <a:ext cx="5566857" cy="16757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496" y="4361531"/>
            <a:ext cx="1154387" cy="7429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981" y="259406"/>
            <a:ext cx="1719019" cy="232377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447" y="4214700"/>
            <a:ext cx="1093547" cy="889781"/>
          </a:xfrm>
          <a:prstGeom prst="rect">
            <a:avLst/>
          </a:prstGeom>
        </p:spPr>
      </p:pic>
      <p:sp>
        <p:nvSpPr>
          <p:cNvPr id="15" name="Seta para a Direita 14"/>
          <p:cNvSpPr/>
          <p:nvPr/>
        </p:nvSpPr>
        <p:spPr>
          <a:xfrm>
            <a:off x="261516" y="4477916"/>
            <a:ext cx="756492" cy="341431"/>
          </a:xfrm>
          <a:prstGeom prst="rightArrow">
            <a:avLst/>
          </a:prstGeom>
          <a:solidFill>
            <a:srgbClr val="506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2127994" y="4540881"/>
            <a:ext cx="683786" cy="317759"/>
          </a:xfrm>
          <a:prstGeom prst="rightArrow">
            <a:avLst/>
          </a:prstGeom>
          <a:solidFill>
            <a:srgbClr val="506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4731650" y="4450782"/>
            <a:ext cx="690854" cy="357002"/>
          </a:xfrm>
          <a:prstGeom prst="rightArrow">
            <a:avLst/>
          </a:prstGeom>
          <a:solidFill>
            <a:srgbClr val="506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7777" y="4214699"/>
            <a:ext cx="1277685" cy="10981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1780" y="5456958"/>
            <a:ext cx="1743561" cy="93824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650" y="5456958"/>
            <a:ext cx="1766220" cy="98262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2666" y="5454942"/>
            <a:ext cx="2221334" cy="112457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854" y="5454941"/>
            <a:ext cx="2655926" cy="1058919"/>
          </a:xfrm>
          <a:prstGeom prst="rect">
            <a:avLst/>
          </a:prstGeom>
        </p:spPr>
      </p:pic>
      <p:grpSp>
        <p:nvGrpSpPr>
          <p:cNvPr id="30" name="Agrupar 29"/>
          <p:cNvGrpSpPr/>
          <p:nvPr/>
        </p:nvGrpSpPr>
        <p:grpSpPr>
          <a:xfrm>
            <a:off x="7348275" y="4553133"/>
            <a:ext cx="1366239" cy="452310"/>
            <a:chOff x="5930870" y="4467502"/>
            <a:chExt cx="2109748" cy="682957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12"/>
            <a:srcRect l="29583" t="13048" r="56105" b="78721"/>
            <a:stretch/>
          </p:blipFill>
          <p:spPr>
            <a:xfrm>
              <a:off x="5930870" y="4467502"/>
              <a:ext cx="1426533" cy="461294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 rotWithShape="1">
            <a:blip r:embed="rId12"/>
            <a:srcRect l="44247" t="16650" r="35802" b="78032"/>
            <a:stretch/>
          </p:blipFill>
          <p:spPr>
            <a:xfrm>
              <a:off x="6049320" y="4852007"/>
              <a:ext cx="1991298" cy="298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7061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8280</TotalTime>
  <Words>197</Words>
  <Application>Microsoft Office PowerPoint</Application>
  <PresentationFormat>Apresentação na tela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Forma de Onda</vt:lpstr>
      <vt:lpstr>Apresentação do PowerPoint</vt:lpstr>
      <vt:lpstr>Implantação nos municípios</vt:lpstr>
      <vt:lpstr>Implantação nos órgãos estaduais</vt:lpstr>
      <vt:lpstr>Resultados obtidos em 2016</vt:lpstr>
      <vt:lpstr>Planejamento 2017</vt:lpstr>
      <vt:lpstr>Planejamento 2017</vt:lpstr>
      <vt:lpstr>Dados Estatísticos 2016</vt:lpstr>
      <vt:lpstr>Parceria REDESIM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mize</dc:creator>
  <cp:lastModifiedBy>Libertad Bogus</cp:lastModifiedBy>
  <cp:revision>544</cp:revision>
  <cp:lastPrinted>2015-11-06T15:53:25Z</cp:lastPrinted>
  <dcterms:created xsi:type="dcterms:W3CDTF">2013-08-26T19:08:06Z</dcterms:created>
  <dcterms:modified xsi:type="dcterms:W3CDTF">2017-02-20T14:56:05Z</dcterms:modified>
</cp:coreProperties>
</file>