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385" r:id="rId3"/>
    <p:sldId id="391" r:id="rId4"/>
    <p:sldId id="387" r:id="rId5"/>
    <p:sldId id="398" r:id="rId6"/>
    <p:sldId id="397" r:id="rId7"/>
    <p:sldId id="392" r:id="rId8"/>
    <p:sldId id="393" r:id="rId9"/>
    <p:sldId id="394" r:id="rId10"/>
    <p:sldId id="396" r:id="rId11"/>
    <p:sldId id="395" r:id="rId12"/>
    <p:sldId id="386" r:id="rId13"/>
  </p:sldIdLst>
  <p:sldSz cx="9144000" cy="6858000" type="screen4x3"/>
  <p:notesSz cx="9926638" cy="6797675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243"/>
    <a:srgbClr val="0099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Nenhum Estilo, Grade de Tabe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76" autoAdjust="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30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Pasta2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sz="1800" b="1" dirty="0"/>
              <a:t>Operações de Crédito - </a:t>
            </a:r>
            <a:r>
              <a:rPr lang="pt-BR" sz="1800" b="1" baseline="0" dirty="0"/>
              <a:t>PR</a:t>
            </a:r>
            <a:endParaRPr lang="pt-BR" sz="1800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B050"/>
            </a:solidFill>
            <a:ln>
              <a:noFill/>
            </a:ln>
            <a:effectLst/>
          </c:spPr>
          <c:invertIfNegative val="0"/>
          <c:cat>
            <c:strRef>
              <c:f>Planilha1!$C$12:$C$17</c:f>
              <c:strCach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</c:strCache>
            </c:strRef>
          </c:cat>
          <c:val>
            <c:numRef>
              <c:f>Planilha1!$D$12:$D$17</c:f>
              <c:numCache>
                <c:formatCode>#,##0.00</c:formatCode>
                <c:ptCount val="6"/>
                <c:pt idx="0">
                  <c:v>154673160.03</c:v>
                </c:pt>
                <c:pt idx="1">
                  <c:v>101516665.84999999</c:v>
                </c:pt>
                <c:pt idx="2">
                  <c:v>98388512.239999995</c:v>
                </c:pt>
                <c:pt idx="3">
                  <c:v>135787788.49000001</c:v>
                </c:pt>
                <c:pt idx="4">
                  <c:v>87388102.039999992</c:v>
                </c:pt>
                <c:pt idx="5">
                  <c:v>149591293.07999998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CCB-44F7-8380-40CBB54E93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83937592"/>
        <c:axId val="383937264"/>
      </c:barChart>
      <c:catAx>
        <c:axId val="3839375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383937264"/>
        <c:crosses val="autoZero"/>
        <c:auto val="1"/>
        <c:lblAlgn val="ctr"/>
        <c:lblOffset val="100"/>
        <c:noMultiLvlLbl val="0"/>
      </c:catAx>
      <c:valAx>
        <c:axId val="3839372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383937592"/>
        <c:crosses val="autoZero"/>
        <c:crossBetween val="between"/>
        <c:dispUnits>
          <c:builtInUnit val="thousands"/>
          <c:dispUnitsLbl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</c:dispUnitsLbl>
        </c:dispUnits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1839" cy="339515"/>
          </a:xfrm>
          <a:prstGeom prst="rect">
            <a:avLst/>
          </a:prstGeom>
        </p:spPr>
        <p:txBody>
          <a:bodyPr vert="horz" lIns="88221" tIns="44111" rIns="88221" bIns="44111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5622581" y="0"/>
            <a:ext cx="4301839" cy="339515"/>
          </a:xfrm>
          <a:prstGeom prst="rect">
            <a:avLst/>
          </a:prstGeom>
        </p:spPr>
        <p:txBody>
          <a:bodyPr vert="horz" lIns="88221" tIns="44111" rIns="88221" bIns="44111" rtlCol="0"/>
          <a:lstStyle>
            <a:lvl1pPr algn="r">
              <a:defRPr sz="1200"/>
            </a:lvl1pPr>
          </a:lstStyle>
          <a:p>
            <a:fld id="{6EF6A76D-05FB-407B-8047-DC29DF124FF9}" type="datetimeFigureOut">
              <a:rPr lang="pt-BR" smtClean="0"/>
              <a:t>13/06/2019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6457106"/>
            <a:ext cx="4301839" cy="339515"/>
          </a:xfrm>
          <a:prstGeom prst="rect">
            <a:avLst/>
          </a:prstGeom>
        </p:spPr>
        <p:txBody>
          <a:bodyPr vert="horz" lIns="88221" tIns="44111" rIns="88221" bIns="44111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5622581" y="6457106"/>
            <a:ext cx="4301839" cy="339515"/>
          </a:xfrm>
          <a:prstGeom prst="rect">
            <a:avLst/>
          </a:prstGeom>
        </p:spPr>
        <p:txBody>
          <a:bodyPr vert="horz" lIns="88221" tIns="44111" rIns="88221" bIns="44111" rtlCol="0" anchor="b"/>
          <a:lstStyle>
            <a:lvl1pPr algn="r">
              <a:defRPr sz="1200"/>
            </a:lvl1pPr>
          </a:lstStyle>
          <a:p>
            <a:fld id="{BFB1CCB4-5F62-4F18-A7FC-7DA3752B956C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832742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>
            <a:spLocks noGrp="1" noRot="1" noChangeAspect="1"/>
          </p:cNvSpPr>
          <p:nvPr>
            <p:ph type="sldImg"/>
          </p:nvPr>
        </p:nvSpPr>
        <p:spPr>
          <a:xfrm>
            <a:off x="3263900" y="509588"/>
            <a:ext cx="3398838" cy="2549525"/>
          </a:xfrm>
          <a:prstGeom prst="rect">
            <a:avLst/>
          </a:prstGeom>
        </p:spPr>
        <p:txBody>
          <a:bodyPr lIns="95562" tIns="47781" rIns="95562" bIns="47781"/>
          <a:lstStyle/>
          <a:p>
            <a:endParaRPr dirty="0"/>
          </a:p>
        </p:txBody>
      </p:sp>
      <p:sp>
        <p:nvSpPr>
          <p:cNvPr id="112" name="Shape 112"/>
          <p:cNvSpPr>
            <a:spLocks noGrp="1"/>
          </p:cNvSpPr>
          <p:nvPr>
            <p:ph type="body" sz="quarter" idx="1"/>
          </p:nvPr>
        </p:nvSpPr>
        <p:spPr>
          <a:xfrm>
            <a:off x="1323554" y="3228896"/>
            <a:ext cx="7279534" cy="3058954"/>
          </a:xfrm>
          <a:prstGeom prst="rect">
            <a:avLst/>
          </a:prstGeom>
        </p:spPr>
        <p:txBody>
          <a:bodyPr lIns="95562" tIns="47781" rIns="95562" bIns="47781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11575220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36051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>
          <a:xfrm>
            <a:off x="5621696" y="6456324"/>
            <a:ext cx="4302625" cy="340264"/>
          </a:xfrm>
          <a:prstGeom prst="rect">
            <a:avLst/>
          </a:prstGeom>
        </p:spPr>
        <p:txBody>
          <a:bodyPr/>
          <a:lstStyle/>
          <a:p>
            <a:fld id="{8E63D6E1-29DA-47FA-917D-A6D089B219FA}" type="slidenum">
              <a:rPr lang="pt-BR" smtClean="0"/>
              <a:t>4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579095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>
          <a:xfrm>
            <a:off x="5621696" y="6456324"/>
            <a:ext cx="4302625" cy="340264"/>
          </a:xfrm>
          <a:prstGeom prst="rect">
            <a:avLst/>
          </a:prstGeom>
        </p:spPr>
        <p:txBody>
          <a:bodyPr/>
          <a:lstStyle/>
          <a:p>
            <a:fld id="{8E63D6E1-29DA-47FA-917D-A6D089B219FA}" type="slidenum">
              <a:rPr lang="pt-BR" smtClean="0"/>
              <a:t>5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247761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>
          <a:xfrm>
            <a:off x="5621696" y="6456324"/>
            <a:ext cx="4302625" cy="340264"/>
          </a:xfrm>
          <a:prstGeom prst="rect">
            <a:avLst/>
          </a:prstGeom>
        </p:spPr>
        <p:txBody>
          <a:bodyPr/>
          <a:lstStyle/>
          <a:p>
            <a:fld id="{8E63D6E1-29DA-47FA-917D-A6D089B219FA}" type="slidenum">
              <a:rPr lang="pt-BR" smtClean="0"/>
              <a:t>6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020215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>
          <a:xfrm>
            <a:off x="5621696" y="6456324"/>
            <a:ext cx="4302625" cy="340264"/>
          </a:xfrm>
          <a:prstGeom prst="rect">
            <a:avLst/>
          </a:prstGeom>
        </p:spPr>
        <p:txBody>
          <a:bodyPr/>
          <a:lstStyle/>
          <a:p>
            <a:fld id="{8E63D6E1-29DA-47FA-917D-A6D089B219FA}" type="slidenum">
              <a:rPr lang="pt-BR" smtClean="0"/>
              <a:t>7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579095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>
            <a:spLocks noGrp="1"/>
          </p:cNvSpPr>
          <p:nvPr>
            <p:ph type="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t>Texto do Título</a:t>
            </a:r>
          </a:p>
        </p:txBody>
      </p:sp>
      <p:sp>
        <p:nvSpPr>
          <p:cNvPr id="13" name="Shape 13"/>
          <p:cNvSpPr>
            <a:spLocks noGrp="1"/>
          </p:cNvSpPr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marL="0" indent="457200" algn="ctr">
              <a:buSzTx/>
              <a:buFontTx/>
              <a:buNone/>
              <a:defRPr>
                <a:solidFill>
                  <a:srgbClr val="888888"/>
                </a:solidFill>
              </a:defRPr>
            </a:lvl2pPr>
            <a:lvl3pPr marL="0" indent="914400" algn="ctr">
              <a:buSzTx/>
              <a:buFontTx/>
              <a:buNone/>
              <a:defRPr>
                <a:solidFill>
                  <a:srgbClr val="888888"/>
                </a:solidFill>
              </a:defRPr>
            </a:lvl3pPr>
            <a:lvl4pPr marL="0" indent="1371600" algn="ctr">
              <a:buSzTx/>
              <a:buFontTx/>
              <a:buNone/>
              <a:defRPr>
                <a:solidFill>
                  <a:srgbClr val="888888"/>
                </a:solidFill>
              </a:defRPr>
            </a:lvl4pPr>
            <a:lvl5pPr marL="0" indent="1828800" algn="ctr">
              <a:buSzTx/>
              <a:buFontTx/>
              <a:buNone/>
              <a:defRPr>
                <a:solidFill>
                  <a:srgbClr val="888888"/>
                </a:solidFill>
              </a:defRPr>
            </a:lvl5pPr>
          </a:lstStyle>
          <a:p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14" name="Shape 1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‹nº›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t>Texto do Título</a:t>
            </a:r>
          </a:p>
        </p:txBody>
      </p:sp>
      <p:sp>
        <p:nvSpPr>
          <p:cNvPr id="31" name="Shape 31"/>
          <p:cNvSpPr>
            <a:spLocks noGrp="1"/>
          </p:cNvSpPr>
          <p:nvPr>
            <p:ph type="body" sz="quarter" idx="1"/>
          </p:nvPr>
        </p:nvSpPr>
        <p:spPr>
          <a:xfrm>
            <a:off x="722312" y="2906713"/>
            <a:ext cx="7772401" cy="1500187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1pPr>
            <a:lvl2pPr marL="0" indent="4572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2pPr>
            <a:lvl3pPr marL="0" indent="9144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3pPr>
            <a:lvl4pPr marL="0" indent="13716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4pPr>
            <a:lvl5pPr marL="0" indent="18288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5pPr>
          </a:lstStyle>
          <a:p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pic>
        <p:nvPicPr>
          <p:cNvPr id="32" name="image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3813" y="-15875"/>
            <a:ext cx="9193213" cy="6894514"/>
          </a:xfrm>
          <a:prstGeom prst="rect">
            <a:avLst/>
          </a:prstGeom>
          <a:ln w="12700">
            <a:miter lim="400000"/>
          </a:ln>
        </p:spPr>
      </p:pic>
      <p:sp>
        <p:nvSpPr>
          <p:cNvPr id="33" name="Shape 3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‹nº›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do Título</a:t>
            </a:r>
          </a:p>
        </p:txBody>
      </p:sp>
      <p:sp>
        <p:nvSpPr>
          <p:cNvPr id="41" name="Shape 41"/>
          <p:cNvSpPr>
            <a:spLocks noGrp="1"/>
          </p:cNvSpPr>
          <p:nvPr>
            <p:ph type="body" sz="half" idx="1"/>
          </p:nvPr>
        </p:nvSpPr>
        <p:spPr>
          <a:xfrm>
            <a:off x="457200" y="1600199"/>
            <a:ext cx="4038600" cy="4525964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42" name="Shape 4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‹nº›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Texto do Título</a:t>
            </a:r>
          </a:p>
        </p:txBody>
      </p:sp>
      <p:sp>
        <p:nvSpPr>
          <p:cNvPr id="75" name="Shape 75"/>
          <p:cNvSpPr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/>
          <a:p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76" name="Shape 76"/>
          <p:cNvSpPr>
            <a:spLocks noGrp="1"/>
          </p:cNvSpPr>
          <p:nvPr>
            <p:ph type="body" sz="half" idx="13"/>
          </p:nvPr>
        </p:nvSpPr>
        <p:spPr>
          <a:xfrm>
            <a:off x="457200" y="1435099"/>
            <a:ext cx="3008313" cy="4691064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300"/>
              </a:spcBef>
              <a:buSzTx/>
              <a:buFontTx/>
              <a:buNone/>
              <a:defRPr sz="1400"/>
            </a:pPr>
            <a:endParaRPr/>
          </a:p>
        </p:txBody>
      </p:sp>
      <p:sp>
        <p:nvSpPr>
          <p:cNvPr id="77" name="Shape 7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‹nº›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Texto do Título</a:t>
            </a:r>
          </a:p>
        </p:txBody>
      </p:sp>
      <p:sp>
        <p:nvSpPr>
          <p:cNvPr id="85" name="Shape 85"/>
          <p:cNvSpPr>
            <a:spLocks noGrp="1"/>
          </p:cNvSpPr>
          <p:nvPr>
            <p:ph type="pic" sz="half" idx="13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 dirty="0"/>
          </a:p>
        </p:txBody>
      </p:sp>
      <p:sp>
        <p:nvSpPr>
          <p:cNvPr id="86" name="Shape 86"/>
          <p:cNvSpPr>
            <a:spLocks noGrp="1"/>
          </p:cNvSpPr>
          <p:nvPr>
            <p:ph type="body" sz="quarter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  <a:lvl2pPr marL="0" indent="457200">
              <a:spcBef>
                <a:spcPts val="300"/>
              </a:spcBef>
              <a:buSzTx/>
              <a:buFontTx/>
              <a:buNone/>
              <a:defRPr sz="1400"/>
            </a:lvl2pPr>
            <a:lvl3pPr marL="0" indent="914400">
              <a:spcBef>
                <a:spcPts val="300"/>
              </a:spcBef>
              <a:buSzTx/>
              <a:buFontTx/>
              <a:buNone/>
              <a:defRPr sz="1400"/>
            </a:lvl3pPr>
            <a:lvl4pPr marL="0" indent="1371600">
              <a:spcBef>
                <a:spcPts val="300"/>
              </a:spcBef>
              <a:buSzTx/>
              <a:buFontTx/>
              <a:buNone/>
              <a:defRPr sz="1400"/>
            </a:lvl4pPr>
            <a:lvl5pPr marL="0" indent="1828800">
              <a:spcBef>
                <a:spcPts val="300"/>
              </a:spcBef>
              <a:buSzTx/>
              <a:buFontTx/>
              <a:buNone/>
              <a:defRPr sz="1400"/>
            </a:lvl5pPr>
          </a:lstStyle>
          <a:p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87" name="Shape 8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‹nº›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>
            <a:spLocks noGrp="1"/>
          </p:cNvSpPr>
          <p:nvPr>
            <p:ph type="title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/>
          <a:lstStyle/>
          <a:p>
            <a:r>
              <a:t>Texto do Título</a:t>
            </a:r>
          </a:p>
        </p:txBody>
      </p:sp>
      <p:sp>
        <p:nvSpPr>
          <p:cNvPr id="104" name="Shape 104"/>
          <p:cNvSpPr>
            <a:spLocks noGrp="1"/>
          </p:cNvSpPr>
          <p:nvPr>
            <p:ph type="body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/>
          <a:lstStyle/>
          <a:p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105" name="Shape 10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‹nº›</a:t>
            </a:fld>
            <a:endParaRPr dirty="0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1.jpeg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5917" y="0"/>
            <a:ext cx="9147351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Shap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Texto do Título</a:t>
            </a:r>
          </a:p>
        </p:txBody>
      </p:sp>
      <p:sp>
        <p:nvSpPr>
          <p:cNvPr id="4" name="Shape 4"/>
          <p:cNvSpPr>
            <a:spLocks noGrp="1"/>
          </p:cNvSpPr>
          <p:nvPr>
            <p:ph type="body" idx="1"/>
          </p:nvPr>
        </p:nvSpPr>
        <p:spPr>
          <a:xfrm>
            <a:off x="457200" y="1600199"/>
            <a:ext cx="8229600" cy="45259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5" name="Shape 5"/>
          <p:cNvSpPr>
            <a:spLocks noGrp="1"/>
          </p:cNvSpPr>
          <p:nvPr>
            <p:ph type="sldNum" sz="quarter" idx="2"/>
          </p:nvPr>
        </p:nvSpPr>
        <p:spPr>
          <a:xfrm>
            <a:off x="8422818" y="6404292"/>
            <a:ext cx="263981" cy="2692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rPr/>
              <a:t>‹nº›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6" r:id="rId4"/>
    <p:sldLayoutId id="2147483657" r:id="rId5"/>
    <p:sldLayoutId id="2147483659" r:id="rId6"/>
  </p:sldLayoutIdLst>
  <p:transition spd="med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783771" marR="0" indent="-32657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219200" marR="0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7373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1945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6517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1089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5661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233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image" Target="../media/image5.tmp"/><Relationship Id="rId7" Type="http://schemas.openxmlformats.org/officeDocument/2006/relationships/image" Target="../media/image9.emf"/><Relationship Id="rId12" Type="http://schemas.openxmlformats.org/officeDocument/2006/relationships/image" Target="../media/image14.png"/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emf"/><Relationship Id="rId9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4D665BE2-7106-4298-92E1-1019576474F9}"/>
              </a:ext>
            </a:extLst>
          </p:cNvPr>
          <p:cNvSpPr txBox="1"/>
          <p:nvPr/>
        </p:nvSpPr>
        <p:spPr>
          <a:xfrm>
            <a:off x="3779912" y="2192378"/>
            <a:ext cx="4968552" cy="16927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ctr"/>
            <a:r>
              <a:rPr lang="pt-BR" sz="2800" b="1" dirty="0">
                <a:solidFill>
                  <a:schemeClr val="bg1"/>
                </a:solidFill>
              </a:rPr>
              <a:t>21ª Reunião Extraordinária do FOPEME</a:t>
            </a:r>
            <a:endParaRPr kumimoji="0" lang="pt-BR" sz="28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sym typeface="Calibri"/>
            </a:endParaRP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t-BR" sz="2400" b="1" dirty="0">
                <a:solidFill>
                  <a:schemeClr val="bg1"/>
                </a:solidFill>
              </a:rPr>
              <a:t>Everson Leão</a:t>
            </a: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24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sym typeface="Calibri"/>
              </a:rPr>
              <a:t>Gerente </a:t>
            </a:r>
            <a:r>
              <a:rPr lang="pt-BR" sz="2400" b="1" dirty="0">
                <a:solidFill>
                  <a:schemeClr val="bg1"/>
                </a:solidFill>
              </a:rPr>
              <a:t>de Operações Adjunto</a:t>
            </a:r>
            <a:endParaRPr kumimoji="0" lang="pt-BR" sz="24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sym typeface="Calibri"/>
            </a:endParaRP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riângulo isósceles 5"/>
          <p:cNvSpPr/>
          <p:nvPr/>
        </p:nvSpPr>
        <p:spPr>
          <a:xfrm rot="3600000">
            <a:off x="599867" y="943117"/>
            <a:ext cx="489225" cy="421746"/>
          </a:xfrm>
          <a:prstGeom prst="triangle">
            <a:avLst/>
          </a:prstGeom>
          <a:solidFill>
            <a:srgbClr val="88C4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0" y="-1"/>
            <a:ext cx="9144000" cy="1252736"/>
          </a:xfrm>
          <a:prstGeom prst="rect">
            <a:avLst/>
          </a:prstGeom>
          <a:solidFill>
            <a:schemeClr val="bg1"/>
          </a:solidFill>
          <a:ln>
            <a:solidFill>
              <a:srgbClr val="88C4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" name="CaixaDeTexto 1"/>
          <p:cNvSpPr txBox="1"/>
          <p:nvPr/>
        </p:nvSpPr>
        <p:spPr>
          <a:xfrm>
            <a:off x="0" y="0"/>
            <a:ext cx="67687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1" dirty="0">
                <a:solidFill>
                  <a:srgbClr val="00A7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CASES</a:t>
            </a:r>
          </a:p>
        </p:txBody>
      </p:sp>
      <p:sp>
        <p:nvSpPr>
          <p:cNvPr id="4" name="Triângulo retângulo 3"/>
          <p:cNvSpPr/>
          <p:nvPr/>
        </p:nvSpPr>
        <p:spPr>
          <a:xfrm>
            <a:off x="8517632" y="626369"/>
            <a:ext cx="626368" cy="626368"/>
          </a:xfrm>
          <a:prstGeom prst="rtTriangle">
            <a:avLst/>
          </a:prstGeom>
          <a:gradFill flip="none" rotWithShape="1">
            <a:gsLst>
              <a:gs pos="0">
                <a:srgbClr val="00A76D">
                  <a:shade val="30000"/>
                  <a:satMod val="115000"/>
                </a:srgbClr>
              </a:gs>
              <a:gs pos="50000">
                <a:srgbClr val="00A76D">
                  <a:shade val="67500"/>
                  <a:satMod val="115000"/>
                </a:srgbClr>
              </a:gs>
              <a:gs pos="100000">
                <a:srgbClr val="00A76D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Triângulo retângulo 10"/>
          <p:cNvSpPr/>
          <p:nvPr/>
        </p:nvSpPr>
        <p:spPr>
          <a:xfrm>
            <a:off x="8517632" y="1"/>
            <a:ext cx="626368" cy="626368"/>
          </a:xfrm>
          <a:prstGeom prst="rtTriangle">
            <a:avLst/>
          </a:prstGeom>
          <a:gradFill flip="none" rotWithShape="1">
            <a:gsLst>
              <a:gs pos="0">
                <a:srgbClr val="00A76D">
                  <a:shade val="30000"/>
                  <a:satMod val="115000"/>
                </a:srgbClr>
              </a:gs>
              <a:gs pos="50000">
                <a:srgbClr val="00A76D">
                  <a:shade val="67500"/>
                  <a:satMod val="115000"/>
                </a:srgbClr>
              </a:gs>
              <a:gs pos="100000">
                <a:srgbClr val="00A76D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Triângulo retângulo 11"/>
          <p:cNvSpPr/>
          <p:nvPr/>
        </p:nvSpPr>
        <p:spPr>
          <a:xfrm rot="10800000">
            <a:off x="7891264" y="626368"/>
            <a:ext cx="626368" cy="626368"/>
          </a:xfrm>
          <a:prstGeom prst="rtTriangle">
            <a:avLst/>
          </a:prstGeom>
          <a:gradFill flip="none" rotWithShape="1">
            <a:gsLst>
              <a:gs pos="0">
                <a:srgbClr val="00A76D">
                  <a:shade val="30000"/>
                  <a:satMod val="115000"/>
                </a:srgbClr>
              </a:gs>
              <a:gs pos="50000">
                <a:srgbClr val="00A76D">
                  <a:shade val="67500"/>
                  <a:satMod val="115000"/>
                </a:srgbClr>
              </a:gs>
              <a:gs pos="100000">
                <a:srgbClr val="00A76D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Triângulo retângulo 12"/>
          <p:cNvSpPr/>
          <p:nvPr/>
        </p:nvSpPr>
        <p:spPr>
          <a:xfrm rot="10800000" flipH="1" flipV="1">
            <a:off x="7891264" y="0"/>
            <a:ext cx="626368" cy="626368"/>
          </a:xfrm>
          <a:prstGeom prst="rtTriangle">
            <a:avLst/>
          </a:prstGeom>
          <a:gradFill flip="none" rotWithShape="1">
            <a:gsLst>
              <a:gs pos="0">
                <a:srgbClr val="00A76D">
                  <a:shade val="30000"/>
                  <a:satMod val="115000"/>
                </a:srgbClr>
              </a:gs>
              <a:gs pos="50000">
                <a:srgbClr val="00A76D">
                  <a:shade val="67500"/>
                  <a:satMod val="115000"/>
                </a:srgbClr>
              </a:gs>
              <a:gs pos="100000">
                <a:srgbClr val="00A76D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Triângulo retângulo 13"/>
          <p:cNvSpPr/>
          <p:nvPr/>
        </p:nvSpPr>
        <p:spPr>
          <a:xfrm rot="10800000">
            <a:off x="7264896" y="-1"/>
            <a:ext cx="626368" cy="626368"/>
          </a:xfrm>
          <a:prstGeom prst="rtTriangle">
            <a:avLst/>
          </a:prstGeom>
          <a:gradFill flip="none" rotWithShape="1">
            <a:gsLst>
              <a:gs pos="0">
                <a:srgbClr val="00A76D">
                  <a:shade val="30000"/>
                  <a:satMod val="115000"/>
                </a:srgbClr>
              </a:gs>
              <a:gs pos="50000">
                <a:srgbClr val="00A76D">
                  <a:shade val="67500"/>
                  <a:satMod val="115000"/>
                </a:srgbClr>
              </a:gs>
              <a:gs pos="100000">
                <a:srgbClr val="00A76D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Triângulo retângulo 14"/>
          <p:cNvSpPr/>
          <p:nvPr/>
        </p:nvSpPr>
        <p:spPr>
          <a:xfrm rot="10800000">
            <a:off x="8517632" y="626368"/>
            <a:ext cx="626368" cy="626368"/>
          </a:xfrm>
          <a:prstGeom prst="rtTriangle">
            <a:avLst/>
          </a:prstGeom>
          <a:gradFill flip="none" rotWithShape="1">
            <a:gsLst>
              <a:gs pos="0">
                <a:srgbClr val="00A76D">
                  <a:shade val="30000"/>
                  <a:satMod val="115000"/>
                </a:srgbClr>
              </a:gs>
              <a:gs pos="50000">
                <a:srgbClr val="00A76D">
                  <a:shade val="67500"/>
                  <a:satMod val="115000"/>
                </a:srgbClr>
              </a:gs>
              <a:gs pos="100000">
                <a:srgbClr val="00A76D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Triângulo retângulo 15"/>
          <p:cNvSpPr/>
          <p:nvPr/>
        </p:nvSpPr>
        <p:spPr>
          <a:xfrm rot="10800000">
            <a:off x="8517632" y="0"/>
            <a:ext cx="626368" cy="626368"/>
          </a:xfrm>
          <a:prstGeom prst="rtTriangle">
            <a:avLst/>
          </a:prstGeom>
          <a:gradFill flip="none" rotWithShape="1">
            <a:gsLst>
              <a:gs pos="0">
                <a:srgbClr val="00A76D">
                  <a:shade val="30000"/>
                  <a:satMod val="115000"/>
                </a:srgbClr>
              </a:gs>
              <a:gs pos="50000">
                <a:srgbClr val="00A76D">
                  <a:shade val="67500"/>
                  <a:satMod val="115000"/>
                </a:srgbClr>
              </a:gs>
              <a:gs pos="100000">
                <a:srgbClr val="00A76D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Triângulo retângulo 16"/>
          <p:cNvSpPr/>
          <p:nvPr/>
        </p:nvSpPr>
        <p:spPr>
          <a:xfrm rot="10800000">
            <a:off x="7891264" y="-1"/>
            <a:ext cx="626368" cy="626368"/>
          </a:xfrm>
          <a:prstGeom prst="rtTriangle">
            <a:avLst/>
          </a:prstGeom>
          <a:gradFill flip="none" rotWithShape="1">
            <a:gsLst>
              <a:gs pos="0">
                <a:srgbClr val="00A76D">
                  <a:shade val="30000"/>
                  <a:satMod val="115000"/>
                </a:srgbClr>
              </a:gs>
              <a:gs pos="50000">
                <a:srgbClr val="00A76D">
                  <a:shade val="67500"/>
                  <a:satMod val="115000"/>
                </a:srgbClr>
              </a:gs>
              <a:gs pos="100000">
                <a:srgbClr val="00A76D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Triângulo retângulo 17"/>
          <p:cNvSpPr/>
          <p:nvPr/>
        </p:nvSpPr>
        <p:spPr>
          <a:xfrm>
            <a:off x="7891264" y="626368"/>
            <a:ext cx="626368" cy="626368"/>
          </a:xfrm>
          <a:prstGeom prst="rtTriangle">
            <a:avLst/>
          </a:prstGeom>
          <a:gradFill flip="none" rotWithShape="1">
            <a:gsLst>
              <a:gs pos="0">
                <a:srgbClr val="00A76D">
                  <a:shade val="30000"/>
                  <a:satMod val="115000"/>
                </a:srgbClr>
              </a:gs>
              <a:gs pos="50000">
                <a:srgbClr val="00A76D">
                  <a:shade val="67500"/>
                  <a:satMod val="115000"/>
                </a:srgbClr>
              </a:gs>
              <a:gs pos="100000">
                <a:srgbClr val="00A76D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Triângulo retângulo 18"/>
          <p:cNvSpPr/>
          <p:nvPr/>
        </p:nvSpPr>
        <p:spPr>
          <a:xfrm rot="10800000">
            <a:off x="7264896" y="626367"/>
            <a:ext cx="626368" cy="626368"/>
          </a:xfrm>
          <a:prstGeom prst="rtTriangle">
            <a:avLst/>
          </a:prstGeom>
          <a:gradFill flip="none" rotWithShape="1">
            <a:gsLst>
              <a:gs pos="0">
                <a:srgbClr val="00A76D">
                  <a:shade val="30000"/>
                  <a:satMod val="115000"/>
                </a:srgbClr>
              </a:gs>
              <a:gs pos="50000">
                <a:srgbClr val="00A76D">
                  <a:shade val="67500"/>
                  <a:satMod val="115000"/>
                </a:srgbClr>
              </a:gs>
              <a:gs pos="100000">
                <a:srgbClr val="00A76D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Triângulo retângulo 19"/>
          <p:cNvSpPr/>
          <p:nvPr/>
        </p:nvSpPr>
        <p:spPr>
          <a:xfrm rot="10800000" flipH="1" flipV="1">
            <a:off x="7264896" y="-1"/>
            <a:ext cx="626368" cy="626368"/>
          </a:xfrm>
          <a:prstGeom prst="rtTriangle">
            <a:avLst/>
          </a:prstGeom>
          <a:gradFill flip="none" rotWithShape="1">
            <a:gsLst>
              <a:gs pos="0">
                <a:srgbClr val="00A76D">
                  <a:shade val="30000"/>
                  <a:satMod val="115000"/>
                </a:srgbClr>
              </a:gs>
              <a:gs pos="50000">
                <a:srgbClr val="00A76D">
                  <a:shade val="67500"/>
                  <a:satMod val="115000"/>
                </a:srgbClr>
              </a:gs>
              <a:gs pos="100000">
                <a:srgbClr val="00A76D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Triângulo retângulo 20"/>
          <p:cNvSpPr/>
          <p:nvPr/>
        </p:nvSpPr>
        <p:spPr>
          <a:xfrm rot="10800000">
            <a:off x="6638528" y="-2"/>
            <a:ext cx="626368" cy="626368"/>
          </a:xfrm>
          <a:prstGeom prst="rtTriangle">
            <a:avLst/>
          </a:prstGeom>
          <a:gradFill flip="none" rotWithShape="1">
            <a:gsLst>
              <a:gs pos="0">
                <a:srgbClr val="00A76D">
                  <a:shade val="30000"/>
                  <a:satMod val="115000"/>
                </a:srgbClr>
              </a:gs>
              <a:gs pos="50000">
                <a:srgbClr val="00A76D">
                  <a:shade val="67500"/>
                  <a:satMod val="115000"/>
                </a:srgbClr>
              </a:gs>
              <a:gs pos="100000">
                <a:srgbClr val="00A76D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008" y="1772816"/>
            <a:ext cx="3703968" cy="2777976"/>
          </a:xfrm>
          <a:prstGeom prst="rect">
            <a:avLst/>
          </a:prstGeom>
        </p:spPr>
      </p:pic>
      <p:pic>
        <p:nvPicPr>
          <p:cNvPr id="1026" name="Picture 2" descr="IMG_92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074162"/>
            <a:ext cx="3559952" cy="266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2" name="Conector reto 21">
            <a:extLst>
              <a:ext uri="{FF2B5EF4-FFF2-40B4-BE49-F238E27FC236}">
                <a16:creationId xmlns:a16="http://schemas.microsoft.com/office/drawing/2014/main" id="{493E255D-17AF-481F-ADEA-BA82BB52DB71}"/>
              </a:ext>
            </a:extLst>
          </p:cNvPr>
          <p:cNvCxnSpPr>
            <a:cxnSpLocks/>
          </p:cNvCxnSpPr>
          <p:nvPr/>
        </p:nvCxnSpPr>
        <p:spPr>
          <a:xfrm>
            <a:off x="539551" y="1700808"/>
            <a:ext cx="7056785" cy="0"/>
          </a:xfrm>
          <a:prstGeom prst="line">
            <a:avLst/>
          </a:prstGeom>
          <a:noFill/>
          <a:ln w="25400" cap="flat">
            <a:solidFill>
              <a:srgbClr val="00B050"/>
            </a:solidFill>
            <a:prstDash val="solid"/>
            <a:round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3" name="Conector reto 22">
            <a:extLst>
              <a:ext uri="{FF2B5EF4-FFF2-40B4-BE49-F238E27FC236}">
                <a16:creationId xmlns:a16="http://schemas.microsoft.com/office/drawing/2014/main" id="{2D98786A-C607-42ED-A82D-5612306A1104}"/>
              </a:ext>
            </a:extLst>
          </p:cNvPr>
          <p:cNvCxnSpPr>
            <a:cxnSpLocks/>
          </p:cNvCxnSpPr>
          <p:nvPr/>
        </p:nvCxnSpPr>
        <p:spPr>
          <a:xfrm>
            <a:off x="1547664" y="5805264"/>
            <a:ext cx="7056785" cy="0"/>
          </a:xfrm>
          <a:prstGeom prst="line">
            <a:avLst/>
          </a:prstGeom>
          <a:noFill/>
          <a:ln w="25400" cap="flat">
            <a:solidFill>
              <a:srgbClr val="00B050"/>
            </a:solidFill>
            <a:prstDash val="solid"/>
            <a:round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370B18C4-EE55-47F4-BD32-7618DBF3FADD}"/>
              </a:ext>
            </a:extLst>
          </p:cNvPr>
          <p:cNvSpPr txBox="1"/>
          <p:nvPr/>
        </p:nvSpPr>
        <p:spPr>
          <a:xfrm>
            <a:off x="4538015" y="1821758"/>
            <a:ext cx="1389161" cy="523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2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Indústria</a:t>
            </a:r>
          </a:p>
        </p:txBody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9CA0658E-0382-44A2-9CE8-5EB43C7868B6}"/>
              </a:ext>
            </a:extLst>
          </p:cNvPr>
          <p:cNvSpPr txBox="1"/>
          <p:nvPr/>
        </p:nvSpPr>
        <p:spPr>
          <a:xfrm>
            <a:off x="3563888" y="5171878"/>
            <a:ext cx="1286569" cy="523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2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Serviços</a:t>
            </a:r>
          </a:p>
        </p:txBody>
      </p:sp>
    </p:spTree>
    <p:extLst>
      <p:ext uri="{BB962C8B-B14F-4D97-AF65-F5344CB8AC3E}">
        <p14:creationId xmlns:p14="http://schemas.microsoft.com/office/powerpoint/2010/main" val="483339357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riângulo isósceles 5"/>
          <p:cNvSpPr/>
          <p:nvPr/>
        </p:nvSpPr>
        <p:spPr>
          <a:xfrm rot="3600000">
            <a:off x="599867" y="943117"/>
            <a:ext cx="489225" cy="421746"/>
          </a:xfrm>
          <a:prstGeom prst="triangle">
            <a:avLst/>
          </a:prstGeom>
          <a:solidFill>
            <a:srgbClr val="88C4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0" y="-1"/>
            <a:ext cx="9144000" cy="1252736"/>
          </a:xfrm>
          <a:prstGeom prst="rect">
            <a:avLst/>
          </a:prstGeom>
          <a:solidFill>
            <a:schemeClr val="bg1"/>
          </a:solidFill>
          <a:ln>
            <a:solidFill>
              <a:srgbClr val="88C4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" name="CaixaDeTexto 1"/>
          <p:cNvSpPr txBox="1"/>
          <p:nvPr/>
        </p:nvSpPr>
        <p:spPr>
          <a:xfrm>
            <a:off x="0" y="0"/>
            <a:ext cx="66385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solidFill>
                  <a:srgbClr val="00A7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ATENDIMENTO À SUA EMPRESA</a:t>
            </a:r>
          </a:p>
        </p:txBody>
      </p:sp>
      <p:sp>
        <p:nvSpPr>
          <p:cNvPr id="4" name="Triângulo retângulo 3"/>
          <p:cNvSpPr/>
          <p:nvPr/>
        </p:nvSpPr>
        <p:spPr>
          <a:xfrm>
            <a:off x="8517632" y="626369"/>
            <a:ext cx="626368" cy="626368"/>
          </a:xfrm>
          <a:prstGeom prst="rtTriangle">
            <a:avLst/>
          </a:prstGeom>
          <a:gradFill flip="none" rotWithShape="1">
            <a:gsLst>
              <a:gs pos="0">
                <a:srgbClr val="00A76D">
                  <a:shade val="30000"/>
                  <a:satMod val="115000"/>
                </a:srgbClr>
              </a:gs>
              <a:gs pos="50000">
                <a:srgbClr val="00A76D">
                  <a:shade val="67500"/>
                  <a:satMod val="115000"/>
                </a:srgbClr>
              </a:gs>
              <a:gs pos="100000">
                <a:srgbClr val="00A76D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Triângulo retângulo 10"/>
          <p:cNvSpPr/>
          <p:nvPr/>
        </p:nvSpPr>
        <p:spPr>
          <a:xfrm>
            <a:off x="8517632" y="1"/>
            <a:ext cx="626368" cy="626368"/>
          </a:xfrm>
          <a:prstGeom prst="rtTriangle">
            <a:avLst/>
          </a:prstGeom>
          <a:gradFill flip="none" rotWithShape="1">
            <a:gsLst>
              <a:gs pos="0">
                <a:srgbClr val="00A76D">
                  <a:shade val="30000"/>
                  <a:satMod val="115000"/>
                </a:srgbClr>
              </a:gs>
              <a:gs pos="50000">
                <a:srgbClr val="00A76D">
                  <a:shade val="67500"/>
                  <a:satMod val="115000"/>
                </a:srgbClr>
              </a:gs>
              <a:gs pos="100000">
                <a:srgbClr val="00A76D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Triângulo retângulo 11"/>
          <p:cNvSpPr/>
          <p:nvPr/>
        </p:nvSpPr>
        <p:spPr>
          <a:xfrm rot="10800000">
            <a:off x="7891264" y="626368"/>
            <a:ext cx="626368" cy="626368"/>
          </a:xfrm>
          <a:prstGeom prst="rtTriangle">
            <a:avLst/>
          </a:prstGeom>
          <a:gradFill flip="none" rotWithShape="1">
            <a:gsLst>
              <a:gs pos="0">
                <a:srgbClr val="00A76D">
                  <a:shade val="30000"/>
                  <a:satMod val="115000"/>
                </a:srgbClr>
              </a:gs>
              <a:gs pos="50000">
                <a:srgbClr val="00A76D">
                  <a:shade val="67500"/>
                  <a:satMod val="115000"/>
                </a:srgbClr>
              </a:gs>
              <a:gs pos="100000">
                <a:srgbClr val="00A76D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Triângulo retângulo 12"/>
          <p:cNvSpPr/>
          <p:nvPr/>
        </p:nvSpPr>
        <p:spPr>
          <a:xfrm rot="10800000" flipH="1" flipV="1">
            <a:off x="7891264" y="0"/>
            <a:ext cx="626368" cy="626368"/>
          </a:xfrm>
          <a:prstGeom prst="rtTriangle">
            <a:avLst/>
          </a:prstGeom>
          <a:gradFill flip="none" rotWithShape="1">
            <a:gsLst>
              <a:gs pos="0">
                <a:srgbClr val="00A76D">
                  <a:shade val="30000"/>
                  <a:satMod val="115000"/>
                </a:srgbClr>
              </a:gs>
              <a:gs pos="50000">
                <a:srgbClr val="00A76D">
                  <a:shade val="67500"/>
                  <a:satMod val="115000"/>
                </a:srgbClr>
              </a:gs>
              <a:gs pos="100000">
                <a:srgbClr val="00A76D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Triângulo retângulo 13"/>
          <p:cNvSpPr/>
          <p:nvPr/>
        </p:nvSpPr>
        <p:spPr>
          <a:xfrm rot="10800000">
            <a:off x="7264896" y="-1"/>
            <a:ext cx="626368" cy="626368"/>
          </a:xfrm>
          <a:prstGeom prst="rtTriangle">
            <a:avLst/>
          </a:prstGeom>
          <a:gradFill flip="none" rotWithShape="1">
            <a:gsLst>
              <a:gs pos="0">
                <a:srgbClr val="00A76D">
                  <a:shade val="30000"/>
                  <a:satMod val="115000"/>
                </a:srgbClr>
              </a:gs>
              <a:gs pos="50000">
                <a:srgbClr val="00A76D">
                  <a:shade val="67500"/>
                  <a:satMod val="115000"/>
                </a:srgbClr>
              </a:gs>
              <a:gs pos="100000">
                <a:srgbClr val="00A76D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Triângulo retângulo 14"/>
          <p:cNvSpPr/>
          <p:nvPr/>
        </p:nvSpPr>
        <p:spPr>
          <a:xfrm rot="10800000">
            <a:off x="8517632" y="626368"/>
            <a:ext cx="626368" cy="626368"/>
          </a:xfrm>
          <a:prstGeom prst="rtTriangle">
            <a:avLst/>
          </a:prstGeom>
          <a:gradFill flip="none" rotWithShape="1">
            <a:gsLst>
              <a:gs pos="0">
                <a:srgbClr val="00A76D">
                  <a:shade val="30000"/>
                  <a:satMod val="115000"/>
                </a:srgbClr>
              </a:gs>
              <a:gs pos="50000">
                <a:srgbClr val="00A76D">
                  <a:shade val="67500"/>
                  <a:satMod val="115000"/>
                </a:srgbClr>
              </a:gs>
              <a:gs pos="100000">
                <a:srgbClr val="00A76D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Triângulo retângulo 15"/>
          <p:cNvSpPr/>
          <p:nvPr/>
        </p:nvSpPr>
        <p:spPr>
          <a:xfrm rot="10800000">
            <a:off x="8517632" y="0"/>
            <a:ext cx="626368" cy="626368"/>
          </a:xfrm>
          <a:prstGeom prst="rtTriangle">
            <a:avLst/>
          </a:prstGeom>
          <a:gradFill flip="none" rotWithShape="1">
            <a:gsLst>
              <a:gs pos="0">
                <a:srgbClr val="00A76D">
                  <a:shade val="30000"/>
                  <a:satMod val="115000"/>
                </a:srgbClr>
              </a:gs>
              <a:gs pos="50000">
                <a:srgbClr val="00A76D">
                  <a:shade val="67500"/>
                  <a:satMod val="115000"/>
                </a:srgbClr>
              </a:gs>
              <a:gs pos="100000">
                <a:srgbClr val="00A76D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Triângulo retângulo 16"/>
          <p:cNvSpPr/>
          <p:nvPr/>
        </p:nvSpPr>
        <p:spPr>
          <a:xfrm rot="10800000">
            <a:off x="7891264" y="-1"/>
            <a:ext cx="626368" cy="626368"/>
          </a:xfrm>
          <a:prstGeom prst="rtTriangle">
            <a:avLst/>
          </a:prstGeom>
          <a:gradFill flip="none" rotWithShape="1">
            <a:gsLst>
              <a:gs pos="0">
                <a:srgbClr val="00A76D">
                  <a:shade val="30000"/>
                  <a:satMod val="115000"/>
                </a:srgbClr>
              </a:gs>
              <a:gs pos="50000">
                <a:srgbClr val="00A76D">
                  <a:shade val="67500"/>
                  <a:satMod val="115000"/>
                </a:srgbClr>
              </a:gs>
              <a:gs pos="100000">
                <a:srgbClr val="00A76D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Triângulo retângulo 17"/>
          <p:cNvSpPr/>
          <p:nvPr/>
        </p:nvSpPr>
        <p:spPr>
          <a:xfrm>
            <a:off x="7891264" y="626368"/>
            <a:ext cx="626368" cy="626368"/>
          </a:xfrm>
          <a:prstGeom prst="rtTriangle">
            <a:avLst/>
          </a:prstGeom>
          <a:gradFill flip="none" rotWithShape="1">
            <a:gsLst>
              <a:gs pos="0">
                <a:srgbClr val="00A76D">
                  <a:shade val="30000"/>
                  <a:satMod val="115000"/>
                </a:srgbClr>
              </a:gs>
              <a:gs pos="50000">
                <a:srgbClr val="00A76D">
                  <a:shade val="67500"/>
                  <a:satMod val="115000"/>
                </a:srgbClr>
              </a:gs>
              <a:gs pos="100000">
                <a:srgbClr val="00A76D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Triângulo retângulo 18"/>
          <p:cNvSpPr/>
          <p:nvPr/>
        </p:nvSpPr>
        <p:spPr>
          <a:xfrm rot="10800000">
            <a:off x="7264896" y="626367"/>
            <a:ext cx="626368" cy="626368"/>
          </a:xfrm>
          <a:prstGeom prst="rtTriangle">
            <a:avLst/>
          </a:prstGeom>
          <a:gradFill flip="none" rotWithShape="1">
            <a:gsLst>
              <a:gs pos="0">
                <a:srgbClr val="00A76D">
                  <a:shade val="30000"/>
                  <a:satMod val="115000"/>
                </a:srgbClr>
              </a:gs>
              <a:gs pos="50000">
                <a:srgbClr val="00A76D">
                  <a:shade val="67500"/>
                  <a:satMod val="115000"/>
                </a:srgbClr>
              </a:gs>
              <a:gs pos="100000">
                <a:srgbClr val="00A76D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Triângulo retângulo 19"/>
          <p:cNvSpPr/>
          <p:nvPr/>
        </p:nvSpPr>
        <p:spPr>
          <a:xfrm rot="10800000" flipH="1" flipV="1">
            <a:off x="7264896" y="-1"/>
            <a:ext cx="626368" cy="626368"/>
          </a:xfrm>
          <a:prstGeom prst="rtTriangle">
            <a:avLst/>
          </a:prstGeom>
          <a:gradFill flip="none" rotWithShape="1">
            <a:gsLst>
              <a:gs pos="0">
                <a:srgbClr val="00A76D">
                  <a:shade val="30000"/>
                  <a:satMod val="115000"/>
                </a:srgbClr>
              </a:gs>
              <a:gs pos="50000">
                <a:srgbClr val="00A76D">
                  <a:shade val="67500"/>
                  <a:satMod val="115000"/>
                </a:srgbClr>
              </a:gs>
              <a:gs pos="100000">
                <a:srgbClr val="00A76D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Triângulo retângulo 20"/>
          <p:cNvSpPr/>
          <p:nvPr/>
        </p:nvSpPr>
        <p:spPr>
          <a:xfrm rot="10800000">
            <a:off x="6638528" y="-2"/>
            <a:ext cx="626368" cy="626368"/>
          </a:xfrm>
          <a:prstGeom prst="rtTriangle">
            <a:avLst/>
          </a:prstGeom>
          <a:gradFill flip="none" rotWithShape="1">
            <a:gsLst>
              <a:gs pos="0">
                <a:srgbClr val="00A76D">
                  <a:shade val="30000"/>
                  <a:satMod val="115000"/>
                </a:srgbClr>
              </a:gs>
              <a:gs pos="50000">
                <a:srgbClr val="00A76D">
                  <a:shade val="67500"/>
                  <a:satMod val="115000"/>
                </a:srgbClr>
              </a:gs>
              <a:gs pos="100000">
                <a:srgbClr val="00A76D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"/>
          <p:cNvSpPr txBox="1"/>
          <p:nvPr/>
        </p:nvSpPr>
        <p:spPr>
          <a:xfrm>
            <a:off x="467543" y="1844824"/>
            <a:ext cx="8208913" cy="535531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2" spcCol="38100" rtlCol="0" anchor="t">
            <a:spAutoFit/>
          </a:bodyPr>
          <a:lstStyle/>
          <a:p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Região Norte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João Carlos</a:t>
            </a:r>
          </a:p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+55 (41) 3219-8087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joao.kuritza@brde.com.br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Região Oeste e Sudoeste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Paulo Marques</a:t>
            </a:r>
          </a:p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+55 (41) 3219-8150</a:t>
            </a:r>
          </a:p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paulo.ferreira@brde.com.br</a:t>
            </a:r>
          </a:p>
          <a:p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Região Noroeste</a:t>
            </a:r>
          </a:p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Ronaldo Silvas</a:t>
            </a:r>
          </a:p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+55 (41) 3219-8163</a:t>
            </a:r>
          </a:p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ronaldo.silva@brde.com.br</a:t>
            </a:r>
          </a:p>
          <a:p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RMC e Campos Gerais</a:t>
            </a:r>
          </a:p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Sergio Hekave</a:t>
            </a:r>
          </a:p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+55 (41) 3219-8087</a:t>
            </a:r>
          </a:p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sergio.hekave@brde.com.br</a:t>
            </a:r>
          </a:p>
          <a:p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Mateus Müller</a:t>
            </a:r>
          </a:p>
          <a:p>
            <a:pPr algn="ctr"/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Gerente de Planejamento Adjunto</a:t>
            </a:r>
          </a:p>
          <a:p>
            <a:pPr algn="ctr"/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Agência do Paraná</a:t>
            </a:r>
          </a:p>
          <a:p>
            <a:pPr algn="ctr"/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+55 (41) 3219-8045</a:t>
            </a:r>
          </a:p>
          <a:p>
            <a:pPr algn="ctr"/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mateus.muller@brde.com.br</a:t>
            </a:r>
            <a:endParaRPr kumimoji="0" lang="pt-BR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85147881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riângulo isósceles 5"/>
          <p:cNvSpPr/>
          <p:nvPr/>
        </p:nvSpPr>
        <p:spPr>
          <a:xfrm rot="3600000">
            <a:off x="599867" y="943117"/>
            <a:ext cx="489225" cy="421746"/>
          </a:xfrm>
          <a:prstGeom prst="triangle">
            <a:avLst/>
          </a:prstGeom>
          <a:solidFill>
            <a:srgbClr val="88C4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" name="Retângulo 4"/>
          <p:cNvSpPr/>
          <p:nvPr/>
        </p:nvSpPr>
        <p:spPr>
          <a:xfrm>
            <a:off x="0" y="-1"/>
            <a:ext cx="9144000" cy="1252736"/>
          </a:xfrm>
          <a:prstGeom prst="rect">
            <a:avLst/>
          </a:prstGeom>
          <a:solidFill>
            <a:schemeClr val="bg1"/>
          </a:solidFill>
          <a:ln>
            <a:solidFill>
              <a:srgbClr val="88C4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4" name="Triângulo retângulo 3"/>
          <p:cNvSpPr/>
          <p:nvPr/>
        </p:nvSpPr>
        <p:spPr>
          <a:xfrm>
            <a:off x="8517632" y="626369"/>
            <a:ext cx="626368" cy="626368"/>
          </a:xfrm>
          <a:prstGeom prst="rtTriangle">
            <a:avLst/>
          </a:prstGeom>
          <a:gradFill flip="none" rotWithShape="1">
            <a:gsLst>
              <a:gs pos="0">
                <a:srgbClr val="00A76D">
                  <a:shade val="30000"/>
                  <a:satMod val="115000"/>
                </a:srgbClr>
              </a:gs>
              <a:gs pos="50000">
                <a:srgbClr val="00A76D">
                  <a:shade val="67500"/>
                  <a:satMod val="115000"/>
                </a:srgbClr>
              </a:gs>
              <a:gs pos="100000">
                <a:srgbClr val="00A76D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1" name="Triângulo retângulo 10"/>
          <p:cNvSpPr/>
          <p:nvPr/>
        </p:nvSpPr>
        <p:spPr>
          <a:xfrm>
            <a:off x="8517632" y="1"/>
            <a:ext cx="626368" cy="626368"/>
          </a:xfrm>
          <a:prstGeom prst="rtTriangle">
            <a:avLst/>
          </a:prstGeom>
          <a:gradFill flip="none" rotWithShape="1">
            <a:gsLst>
              <a:gs pos="0">
                <a:srgbClr val="00A76D">
                  <a:shade val="30000"/>
                  <a:satMod val="115000"/>
                </a:srgbClr>
              </a:gs>
              <a:gs pos="50000">
                <a:srgbClr val="00A76D">
                  <a:shade val="67500"/>
                  <a:satMod val="115000"/>
                </a:srgbClr>
              </a:gs>
              <a:gs pos="100000">
                <a:srgbClr val="00A76D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2" name="Triângulo retângulo 11"/>
          <p:cNvSpPr/>
          <p:nvPr/>
        </p:nvSpPr>
        <p:spPr>
          <a:xfrm rot="10800000">
            <a:off x="7891264" y="626368"/>
            <a:ext cx="626368" cy="626368"/>
          </a:xfrm>
          <a:prstGeom prst="rtTriangle">
            <a:avLst/>
          </a:prstGeom>
          <a:gradFill flip="none" rotWithShape="1">
            <a:gsLst>
              <a:gs pos="0">
                <a:srgbClr val="00A76D">
                  <a:shade val="30000"/>
                  <a:satMod val="115000"/>
                </a:srgbClr>
              </a:gs>
              <a:gs pos="50000">
                <a:srgbClr val="00A76D">
                  <a:shade val="67500"/>
                  <a:satMod val="115000"/>
                </a:srgbClr>
              </a:gs>
              <a:gs pos="100000">
                <a:srgbClr val="00A76D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3" name="Triângulo retângulo 12"/>
          <p:cNvSpPr/>
          <p:nvPr/>
        </p:nvSpPr>
        <p:spPr>
          <a:xfrm rot="10800000" flipH="1" flipV="1">
            <a:off x="7891264" y="0"/>
            <a:ext cx="626368" cy="626368"/>
          </a:xfrm>
          <a:prstGeom prst="rtTriangle">
            <a:avLst/>
          </a:prstGeom>
          <a:gradFill flip="none" rotWithShape="1">
            <a:gsLst>
              <a:gs pos="0">
                <a:srgbClr val="00A76D">
                  <a:shade val="30000"/>
                  <a:satMod val="115000"/>
                </a:srgbClr>
              </a:gs>
              <a:gs pos="50000">
                <a:srgbClr val="00A76D">
                  <a:shade val="67500"/>
                  <a:satMod val="115000"/>
                </a:srgbClr>
              </a:gs>
              <a:gs pos="100000">
                <a:srgbClr val="00A76D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4" name="Triângulo retângulo 13"/>
          <p:cNvSpPr/>
          <p:nvPr/>
        </p:nvSpPr>
        <p:spPr>
          <a:xfrm rot="10800000">
            <a:off x="7264896" y="-1"/>
            <a:ext cx="626368" cy="626368"/>
          </a:xfrm>
          <a:prstGeom prst="rtTriangle">
            <a:avLst/>
          </a:prstGeom>
          <a:gradFill flip="none" rotWithShape="1">
            <a:gsLst>
              <a:gs pos="0">
                <a:srgbClr val="00A76D">
                  <a:shade val="30000"/>
                  <a:satMod val="115000"/>
                </a:srgbClr>
              </a:gs>
              <a:gs pos="50000">
                <a:srgbClr val="00A76D">
                  <a:shade val="67500"/>
                  <a:satMod val="115000"/>
                </a:srgbClr>
              </a:gs>
              <a:gs pos="100000">
                <a:srgbClr val="00A76D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5" name="Triângulo retângulo 14"/>
          <p:cNvSpPr/>
          <p:nvPr/>
        </p:nvSpPr>
        <p:spPr>
          <a:xfrm rot="10800000">
            <a:off x="8517632" y="626368"/>
            <a:ext cx="626368" cy="626368"/>
          </a:xfrm>
          <a:prstGeom prst="rtTriangle">
            <a:avLst/>
          </a:prstGeom>
          <a:gradFill flip="none" rotWithShape="1">
            <a:gsLst>
              <a:gs pos="0">
                <a:srgbClr val="00A76D">
                  <a:shade val="30000"/>
                  <a:satMod val="115000"/>
                </a:srgbClr>
              </a:gs>
              <a:gs pos="50000">
                <a:srgbClr val="00A76D">
                  <a:shade val="67500"/>
                  <a:satMod val="115000"/>
                </a:srgbClr>
              </a:gs>
              <a:gs pos="100000">
                <a:srgbClr val="00A76D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6" name="Triângulo retângulo 15"/>
          <p:cNvSpPr/>
          <p:nvPr/>
        </p:nvSpPr>
        <p:spPr>
          <a:xfrm rot="10800000">
            <a:off x="8517632" y="0"/>
            <a:ext cx="626368" cy="626368"/>
          </a:xfrm>
          <a:prstGeom prst="rtTriangle">
            <a:avLst/>
          </a:prstGeom>
          <a:gradFill flip="none" rotWithShape="1">
            <a:gsLst>
              <a:gs pos="0">
                <a:srgbClr val="00A76D">
                  <a:shade val="30000"/>
                  <a:satMod val="115000"/>
                </a:srgbClr>
              </a:gs>
              <a:gs pos="50000">
                <a:srgbClr val="00A76D">
                  <a:shade val="67500"/>
                  <a:satMod val="115000"/>
                </a:srgbClr>
              </a:gs>
              <a:gs pos="100000">
                <a:srgbClr val="00A76D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7" name="Triângulo retângulo 16"/>
          <p:cNvSpPr/>
          <p:nvPr/>
        </p:nvSpPr>
        <p:spPr>
          <a:xfrm rot="10800000">
            <a:off x="7891264" y="-1"/>
            <a:ext cx="626368" cy="626368"/>
          </a:xfrm>
          <a:prstGeom prst="rtTriangle">
            <a:avLst/>
          </a:prstGeom>
          <a:gradFill flip="none" rotWithShape="1">
            <a:gsLst>
              <a:gs pos="0">
                <a:srgbClr val="00A76D">
                  <a:shade val="30000"/>
                  <a:satMod val="115000"/>
                </a:srgbClr>
              </a:gs>
              <a:gs pos="50000">
                <a:srgbClr val="00A76D">
                  <a:shade val="67500"/>
                  <a:satMod val="115000"/>
                </a:srgbClr>
              </a:gs>
              <a:gs pos="100000">
                <a:srgbClr val="00A76D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8" name="Triângulo retângulo 17"/>
          <p:cNvSpPr/>
          <p:nvPr/>
        </p:nvSpPr>
        <p:spPr>
          <a:xfrm>
            <a:off x="7891264" y="626368"/>
            <a:ext cx="626368" cy="626368"/>
          </a:xfrm>
          <a:prstGeom prst="rtTriangle">
            <a:avLst/>
          </a:prstGeom>
          <a:gradFill flip="none" rotWithShape="1">
            <a:gsLst>
              <a:gs pos="0">
                <a:srgbClr val="00A76D">
                  <a:shade val="30000"/>
                  <a:satMod val="115000"/>
                </a:srgbClr>
              </a:gs>
              <a:gs pos="50000">
                <a:srgbClr val="00A76D">
                  <a:shade val="67500"/>
                  <a:satMod val="115000"/>
                </a:srgbClr>
              </a:gs>
              <a:gs pos="100000">
                <a:srgbClr val="00A76D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9" name="Triângulo retângulo 18"/>
          <p:cNvSpPr/>
          <p:nvPr/>
        </p:nvSpPr>
        <p:spPr>
          <a:xfrm rot="10800000">
            <a:off x="7264896" y="626367"/>
            <a:ext cx="626368" cy="626368"/>
          </a:xfrm>
          <a:prstGeom prst="rtTriangle">
            <a:avLst/>
          </a:prstGeom>
          <a:gradFill flip="none" rotWithShape="1">
            <a:gsLst>
              <a:gs pos="0">
                <a:srgbClr val="00A76D">
                  <a:shade val="30000"/>
                  <a:satMod val="115000"/>
                </a:srgbClr>
              </a:gs>
              <a:gs pos="50000">
                <a:srgbClr val="00A76D">
                  <a:shade val="67500"/>
                  <a:satMod val="115000"/>
                </a:srgbClr>
              </a:gs>
              <a:gs pos="100000">
                <a:srgbClr val="00A76D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0" name="Triângulo retângulo 19"/>
          <p:cNvSpPr/>
          <p:nvPr/>
        </p:nvSpPr>
        <p:spPr>
          <a:xfrm rot="10800000" flipH="1" flipV="1">
            <a:off x="7264896" y="-1"/>
            <a:ext cx="626368" cy="626368"/>
          </a:xfrm>
          <a:prstGeom prst="rtTriangle">
            <a:avLst/>
          </a:prstGeom>
          <a:gradFill flip="none" rotWithShape="1">
            <a:gsLst>
              <a:gs pos="0">
                <a:srgbClr val="00A76D">
                  <a:shade val="30000"/>
                  <a:satMod val="115000"/>
                </a:srgbClr>
              </a:gs>
              <a:gs pos="50000">
                <a:srgbClr val="00A76D">
                  <a:shade val="67500"/>
                  <a:satMod val="115000"/>
                </a:srgbClr>
              </a:gs>
              <a:gs pos="100000">
                <a:srgbClr val="00A76D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1" name="Triângulo retângulo 20"/>
          <p:cNvSpPr/>
          <p:nvPr/>
        </p:nvSpPr>
        <p:spPr>
          <a:xfrm rot="10800000">
            <a:off x="6638528" y="-2"/>
            <a:ext cx="626368" cy="626368"/>
          </a:xfrm>
          <a:prstGeom prst="rtTriangle">
            <a:avLst/>
          </a:prstGeom>
          <a:gradFill flip="none" rotWithShape="1">
            <a:gsLst>
              <a:gs pos="0">
                <a:srgbClr val="00A76D">
                  <a:shade val="30000"/>
                  <a:satMod val="115000"/>
                </a:srgbClr>
              </a:gs>
              <a:gs pos="50000">
                <a:srgbClr val="00A76D">
                  <a:shade val="67500"/>
                  <a:satMod val="115000"/>
                </a:srgbClr>
              </a:gs>
              <a:gs pos="100000">
                <a:srgbClr val="00A76D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22" name="Imagem 2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04" t="28635" r="19359" b="26637"/>
          <a:stretch/>
        </p:blipFill>
        <p:spPr>
          <a:xfrm>
            <a:off x="7254011" y="5984613"/>
            <a:ext cx="1663810" cy="717953"/>
          </a:xfrm>
          <a:prstGeom prst="rect">
            <a:avLst/>
          </a:prstGeom>
        </p:spPr>
      </p:pic>
      <p:sp>
        <p:nvSpPr>
          <p:cNvPr id="24" name="CaixaDeTexto 23">
            <a:extLst>
              <a:ext uri="{FF2B5EF4-FFF2-40B4-BE49-F238E27FC236}">
                <a16:creationId xmlns:a16="http://schemas.microsoft.com/office/drawing/2014/main" id="{CF6F70DE-0F1E-4C08-A4FA-2FE7C10FB472}"/>
              </a:ext>
            </a:extLst>
          </p:cNvPr>
          <p:cNvSpPr txBox="1"/>
          <p:nvPr/>
        </p:nvSpPr>
        <p:spPr>
          <a:xfrm>
            <a:off x="5313410" y="1845615"/>
            <a:ext cx="3830590" cy="19082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ctr" hangingPunct="0"/>
            <a:r>
              <a:rPr lang="pt-BR" sz="2600" b="1" dirty="0">
                <a:latin typeface="Arial" panose="020B0604020202020204" pitchFamily="34" charset="0"/>
                <a:cs typeface="Arial" panose="020B0604020202020204" pitchFamily="34" charset="0"/>
              </a:rPr>
              <a:t>Everson Leão</a:t>
            </a:r>
          </a:p>
          <a:p>
            <a:pPr algn="ctr"/>
            <a:r>
              <a:rPr lang="pt-BR" dirty="0"/>
              <a:t>Gerente de Operações Adjunto</a:t>
            </a:r>
          </a:p>
          <a:p>
            <a:pPr algn="ctr"/>
            <a:r>
              <a:rPr lang="pt-BR" dirty="0"/>
              <a:t>Agência do Paraná</a:t>
            </a:r>
          </a:p>
          <a:p>
            <a:pPr algn="ctr"/>
            <a:endParaRPr lang="pt-BR" sz="1200" b="1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Calibri"/>
            </a:endParaRPr>
          </a:p>
          <a:p>
            <a:pPr algn="ctr" hangingPunct="0"/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everson.leao@brde.com.br</a:t>
            </a:r>
          </a:p>
          <a:p>
            <a:pPr algn="ctr" hangingPunct="0"/>
            <a:endParaRPr lang="pt-BR" sz="1200" dirty="0">
              <a:latin typeface="Arial" panose="020B0604020202020204" pitchFamily="34" charset="0"/>
              <a:cs typeface="Arial" panose="020B0604020202020204" pitchFamily="34" charset="0"/>
              <a:sym typeface="Calibri"/>
            </a:endParaRPr>
          </a:p>
          <a:p>
            <a:pPr algn="ctr"/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+55 (41) 3219-8040</a:t>
            </a:r>
          </a:p>
        </p:txBody>
      </p:sp>
      <p:pic>
        <p:nvPicPr>
          <p:cNvPr id="23" name="Picture 4" descr="BRDE 01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862" y="1471268"/>
            <a:ext cx="5323273" cy="2533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ectangle 6"/>
          <p:cNvSpPr>
            <a:spLocks noChangeArrowheads="1"/>
          </p:cNvSpPr>
          <p:nvPr/>
        </p:nvSpPr>
        <p:spPr bwMode="auto">
          <a:xfrm>
            <a:off x="-9863" y="3573016"/>
            <a:ext cx="5323274" cy="274878"/>
          </a:xfrm>
          <a:prstGeom prst="rect">
            <a:avLst/>
          </a:prstGeom>
          <a:solidFill>
            <a:srgbClr val="3366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36000" rIns="18000">
            <a:spAutoFit/>
          </a:bodyPr>
          <a:lstStyle>
            <a:lvl1pPr>
              <a:defRPr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1" hangingPunct="1">
              <a:lnSpc>
                <a:spcPts val="1500"/>
              </a:lnSpc>
              <a:spcBef>
                <a:spcPct val="50000"/>
              </a:spcBef>
              <a:buSzPct val="90000"/>
            </a:pPr>
            <a:r>
              <a:rPr lang="pt-BR" altLang="pt-BR" sz="1600" b="1" dirty="0">
                <a:solidFill>
                  <a:srgbClr val="FFFFFF"/>
                </a:solidFill>
                <a:latin typeface="Calibri" pitchFamily="34" charset="0"/>
                <a:sym typeface="Wingdings" pitchFamily="2" charset="2"/>
              </a:rPr>
              <a:t>Palacete dos Leões – Espaço Cultural BRDE</a:t>
            </a:r>
          </a:p>
        </p:txBody>
      </p:sp>
      <p:sp>
        <p:nvSpPr>
          <p:cNvPr id="26" name="Retângulo 25"/>
          <p:cNvSpPr/>
          <p:nvPr/>
        </p:nvSpPr>
        <p:spPr>
          <a:xfrm>
            <a:off x="-1" y="4015242"/>
            <a:ext cx="5313411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altLang="pt-BR" b="1" cap="small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BRDE - AGÊNCIA PARANÁ</a:t>
            </a:r>
          </a:p>
          <a:p>
            <a:pPr algn="ctr">
              <a:defRPr/>
            </a:pPr>
            <a:r>
              <a:rPr lang="pt-BR" altLang="pt-BR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Av. João Gualberto, 570, Alto da Glória - Curitiba, PR</a:t>
            </a:r>
          </a:p>
        </p:txBody>
      </p:sp>
      <p:sp>
        <p:nvSpPr>
          <p:cNvPr id="27" name="Text Box 3"/>
          <p:cNvSpPr txBox="1">
            <a:spLocks noChangeArrowheads="1"/>
          </p:cNvSpPr>
          <p:nvPr/>
        </p:nvSpPr>
        <p:spPr bwMode="auto">
          <a:xfrm>
            <a:off x="2326314" y="4981871"/>
            <a:ext cx="4491372" cy="888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8000" bIns="10800">
            <a:spAutoFit/>
          </a:bodyPr>
          <a:lstStyle>
            <a:lvl1pPr marL="342900" indent="-342900">
              <a:defRPr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buClr>
                <a:srgbClr val="EC6000"/>
              </a:buClr>
            </a:pPr>
            <a:r>
              <a:rPr lang="pt-BR" altLang="pt-BR" b="1" dirty="0">
                <a:solidFill>
                  <a:srgbClr val="00A76D"/>
                </a:solidFill>
                <a:cs typeface="Arial" charset="0"/>
              </a:rPr>
              <a:t>brdepr@brde.com.br</a:t>
            </a:r>
          </a:p>
          <a:p>
            <a:pPr algn="ctr" eaLnBrk="1" hangingPunct="1">
              <a:buClr>
                <a:srgbClr val="EC6000"/>
              </a:buClr>
            </a:pPr>
            <a:endParaRPr lang="pt-BR" altLang="pt-BR" b="1" dirty="0">
              <a:solidFill>
                <a:srgbClr val="00A76D"/>
              </a:solidFill>
              <a:cs typeface="Arial" charset="0"/>
            </a:endParaRPr>
          </a:p>
          <a:p>
            <a:pPr algn="ctr" eaLnBrk="1" hangingPunct="1">
              <a:buClr>
                <a:srgbClr val="EC6000"/>
              </a:buClr>
            </a:pPr>
            <a:r>
              <a:rPr lang="pt-BR" altLang="pt-BR" b="1" dirty="0">
                <a:solidFill>
                  <a:srgbClr val="00A76D"/>
                </a:solidFill>
                <a:cs typeface="Arial" charset="0"/>
              </a:rPr>
              <a:t>www.brde.com.br</a:t>
            </a:r>
          </a:p>
        </p:txBody>
      </p:sp>
      <p:sp>
        <p:nvSpPr>
          <p:cNvPr id="28" name="CaixaDeTexto 27"/>
          <p:cNvSpPr txBox="1"/>
          <p:nvPr/>
        </p:nvSpPr>
        <p:spPr>
          <a:xfrm>
            <a:off x="0" y="0"/>
            <a:ext cx="67687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1" dirty="0">
                <a:solidFill>
                  <a:srgbClr val="00A7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CONTATOS</a:t>
            </a:r>
          </a:p>
        </p:txBody>
      </p:sp>
    </p:spTree>
    <p:extLst>
      <p:ext uri="{BB962C8B-B14F-4D97-AF65-F5344CB8AC3E}">
        <p14:creationId xmlns:p14="http://schemas.microsoft.com/office/powerpoint/2010/main" val="379528023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riângulo isósceles 5"/>
          <p:cNvSpPr/>
          <p:nvPr/>
        </p:nvSpPr>
        <p:spPr>
          <a:xfrm rot="3600000">
            <a:off x="599867" y="943117"/>
            <a:ext cx="489225" cy="421746"/>
          </a:xfrm>
          <a:prstGeom prst="triangle">
            <a:avLst/>
          </a:prstGeom>
          <a:solidFill>
            <a:srgbClr val="88C4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" name="Retângulo 4"/>
          <p:cNvSpPr/>
          <p:nvPr/>
        </p:nvSpPr>
        <p:spPr>
          <a:xfrm>
            <a:off x="0" y="-1"/>
            <a:ext cx="9144000" cy="1252736"/>
          </a:xfrm>
          <a:prstGeom prst="rect">
            <a:avLst/>
          </a:prstGeom>
          <a:solidFill>
            <a:schemeClr val="bg1"/>
          </a:solidFill>
          <a:ln>
            <a:solidFill>
              <a:srgbClr val="88C4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4" name="Triângulo retângulo 3"/>
          <p:cNvSpPr/>
          <p:nvPr/>
        </p:nvSpPr>
        <p:spPr>
          <a:xfrm>
            <a:off x="8517632" y="626369"/>
            <a:ext cx="626368" cy="626368"/>
          </a:xfrm>
          <a:prstGeom prst="rtTriangle">
            <a:avLst/>
          </a:prstGeom>
          <a:gradFill flip="none" rotWithShape="1">
            <a:gsLst>
              <a:gs pos="0">
                <a:srgbClr val="00A76D">
                  <a:shade val="30000"/>
                  <a:satMod val="115000"/>
                </a:srgbClr>
              </a:gs>
              <a:gs pos="50000">
                <a:srgbClr val="00A76D">
                  <a:shade val="67500"/>
                  <a:satMod val="115000"/>
                </a:srgbClr>
              </a:gs>
              <a:gs pos="100000">
                <a:srgbClr val="00A76D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1" name="Triângulo retângulo 10"/>
          <p:cNvSpPr/>
          <p:nvPr/>
        </p:nvSpPr>
        <p:spPr>
          <a:xfrm>
            <a:off x="8517632" y="1"/>
            <a:ext cx="626368" cy="626368"/>
          </a:xfrm>
          <a:prstGeom prst="rtTriangle">
            <a:avLst/>
          </a:prstGeom>
          <a:gradFill flip="none" rotWithShape="1">
            <a:gsLst>
              <a:gs pos="0">
                <a:srgbClr val="00A76D">
                  <a:shade val="30000"/>
                  <a:satMod val="115000"/>
                </a:srgbClr>
              </a:gs>
              <a:gs pos="50000">
                <a:srgbClr val="00A76D">
                  <a:shade val="67500"/>
                  <a:satMod val="115000"/>
                </a:srgbClr>
              </a:gs>
              <a:gs pos="100000">
                <a:srgbClr val="00A76D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2" name="Triângulo retângulo 11"/>
          <p:cNvSpPr/>
          <p:nvPr/>
        </p:nvSpPr>
        <p:spPr>
          <a:xfrm rot="10800000">
            <a:off x="7891264" y="626368"/>
            <a:ext cx="626368" cy="626368"/>
          </a:xfrm>
          <a:prstGeom prst="rtTriangle">
            <a:avLst/>
          </a:prstGeom>
          <a:gradFill flip="none" rotWithShape="1">
            <a:gsLst>
              <a:gs pos="0">
                <a:srgbClr val="00A76D">
                  <a:shade val="30000"/>
                  <a:satMod val="115000"/>
                </a:srgbClr>
              </a:gs>
              <a:gs pos="50000">
                <a:srgbClr val="00A76D">
                  <a:shade val="67500"/>
                  <a:satMod val="115000"/>
                </a:srgbClr>
              </a:gs>
              <a:gs pos="100000">
                <a:srgbClr val="00A76D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3" name="Triângulo retângulo 12"/>
          <p:cNvSpPr/>
          <p:nvPr/>
        </p:nvSpPr>
        <p:spPr>
          <a:xfrm rot="10800000" flipH="1" flipV="1">
            <a:off x="7891264" y="0"/>
            <a:ext cx="626368" cy="626368"/>
          </a:xfrm>
          <a:prstGeom prst="rtTriangle">
            <a:avLst/>
          </a:prstGeom>
          <a:gradFill flip="none" rotWithShape="1">
            <a:gsLst>
              <a:gs pos="0">
                <a:srgbClr val="00A76D">
                  <a:shade val="30000"/>
                  <a:satMod val="115000"/>
                </a:srgbClr>
              </a:gs>
              <a:gs pos="50000">
                <a:srgbClr val="00A76D">
                  <a:shade val="67500"/>
                  <a:satMod val="115000"/>
                </a:srgbClr>
              </a:gs>
              <a:gs pos="100000">
                <a:srgbClr val="00A76D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4" name="Triângulo retângulo 13"/>
          <p:cNvSpPr/>
          <p:nvPr/>
        </p:nvSpPr>
        <p:spPr>
          <a:xfrm rot="10800000">
            <a:off x="7264896" y="-1"/>
            <a:ext cx="626368" cy="626368"/>
          </a:xfrm>
          <a:prstGeom prst="rtTriangle">
            <a:avLst/>
          </a:prstGeom>
          <a:gradFill flip="none" rotWithShape="1">
            <a:gsLst>
              <a:gs pos="0">
                <a:srgbClr val="00A76D">
                  <a:shade val="30000"/>
                  <a:satMod val="115000"/>
                </a:srgbClr>
              </a:gs>
              <a:gs pos="50000">
                <a:srgbClr val="00A76D">
                  <a:shade val="67500"/>
                  <a:satMod val="115000"/>
                </a:srgbClr>
              </a:gs>
              <a:gs pos="100000">
                <a:srgbClr val="00A76D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5" name="Triângulo retângulo 14"/>
          <p:cNvSpPr/>
          <p:nvPr/>
        </p:nvSpPr>
        <p:spPr>
          <a:xfrm rot="10800000">
            <a:off x="8517632" y="626368"/>
            <a:ext cx="626368" cy="626368"/>
          </a:xfrm>
          <a:prstGeom prst="rtTriangle">
            <a:avLst/>
          </a:prstGeom>
          <a:gradFill flip="none" rotWithShape="1">
            <a:gsLst>
              <a:gs pos="0">
                <a:srgbClr val="00A76D">
                  <a:shade val="30000"/>
                  <a:satMod val="115000"/>
                </a:srgbClr>
              </a:gs>
              <a:gs pos="50000">
                <a:srgbClr val="00A76D">
                  <a:shade val="67500"/>
                  <a:satMod val="115000"/>
                </a:srgbClr>
              </a:gs>
              <a:gs pos="100000">
                <a:srgbClr val="00A76D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6" name="Triângulo retângulo 15"/>
          <p:cNvSpPr/>
          <p:nvPr/>
        </p:nvSpPr>
        <p:spPr>
          <a:xfrm rot="10800000">
            <a:off x="8517632" y="0"/>
            <a:ext cx="626368" cy="626368"/>
          </a:xfrm>
          <a:prstGeom prst="rtTriangle">
            <a:avLst/>
          </a:prstGeom>
          <a:gradFill flip="none" rotWithShape="1">
            <a:gsLst>
              <a:gs pos="0">
                <a:srgbClr val="00A76D">
                  <a:shade val="30000"/>
                  <a:satMod val="115000"/>
                </a:srgbClr>
              </a:gs>
              <a:gs pos="50000">
                <a:srgbClr val="00A76D">
                  <a:shade val="67500"/>
                  <a:satMod val="115000"/>
                </a:srgbClr>
              </a:gs>
              <a:gs pos="100000">
                <a:srgbClr val="00A76D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7" name="Triângulo retângulo 16"/>
          <p:cNvSpPr/>
          <p:nvPr/>
        </p:nvSpPr>
        <p:spPr>
          <a:xfrm rot="10800000">
            <a:off x="7891264" y="-1"/>
            <a:ext cx="626368" cy="626368"/>
          </a:xfrm>
          <a:prstGeom prst="rtTriangle">
            <a:avLst/>
          </a:prstGeom>
          <a:gradFill flip="none" rotWithShape="1">
            <a:gsLst>
              <a:gs pos="0">
                <a:srgbClr val="00A76D">
                  <a:shade val="30000"/>
                  <a:satMod val="115000"/>
                </a:srgbClr>
              </a:gs>
              <a:gs pos="50000">
                <a:srgbClr val="00A76D">
                  <a:shade val="67500"/>
                  <a:satMod val="115000"/>
                </a:srgbClr>
              </a:gs>
              <a:gs pos="100000">
                <a:srgbClr val="00A76D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8" name="Triângulo retângulo 17"/>
          <p:cNvSpPr/>
          <p:nvPr/>
        </p:nvSpPr>
        <p:spPr>
          <a:xfrm>
            <a:off x="7891264" y="626368"/>
            <a:ext cx="626368" cy="626368"/>
          </a:xfrm>
          <a:prstGeom prst="rtTriangle">
            <a:avLst/>
          </a:prstGeom>
          <a:gradFill flip="none" rotWithShape="1">
            <a:gsLst>
              <a:gs pos="0">
                <a:srgbClr val="00A76D">
                  <a:shade val="30000"/>
                  <a:satMod val="115000"/>
                </a:srgbClr>
              </a:gs>
              <a:gs pos="50000">
                <a:srgbClr val="00A76D">
                  <a:shade val="67500"/>
                  <a:satMod val="115000"/>
                </a:srgbClr>
              </a:gs>
              <a:gs pos="100000">
                <a:srgbClr val="00A76D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9" name="Triângulo retângulo 18"/>
          <p:cNvSpPr/>
          <p:nvPr/>
        </p:nvSpPr>
        <p:spPr>
          <a:xfrm rot="10800000">
            <a:off x="7264896" y="626367"/>
            <a:ext cx="626368" cy="626368"/>
          </a:xfrm>
          <a:prstGeom prst="rtTriangle">
            <a:avLst/>
          </a:prstGeom>
          <a:gradFill flip="none" rotWithShape="1">
            <a:gsLst>
              <a:gs pos="0">
                <a:srgbClr val="00A76D">
                  <a:shade val="30000"/>
                  <a:satMod val="115000"/>
                </a:srgbClr>
              </a:gs>
              <a:gs pos="50000">
                <a:srgbClr val="00A76D">
                  <a:shade val="67500"/>
                  <a:satMod val="115000"/>
                </a:srgbClr>
              </a:gs>
              <a:gs pos="100000">
                <a:srgbClr val="00A76D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0" name="Triângulo retângulo 19"/>
          <p:cNvSpPr/>
          <p:nvPr/>
        </p:nvSpPr>
        <p:spPr>
          <a:xfrm rot="10800000" flipH="1" flipV="1">
            <a:off x="7264896" y="-1"/>
            <a:ext cx="626368" cy="626368"/>
          </a:xfrm>
          <a:prstGeom prst="rtTriangle">
            <a:avLst/>
          </a:prstGeom>
          <a:gradFill flip="none" rotWithShape="1">
            <a:gsLst>
              <a:gs pos="0">
                <a:srgbClr val="00A76D">
                  <a:shade val="30000"/>
                  <a:satMod val="115000"/>
                </a:srgbClr>
              </a:gs>
              <a:gs pos="50000">
                <a:srgbClr val="00A76D">
                  <a:shade val="67500"/>
                  <a:satMod val="115000"/>
                </a:srgbClr>
              </a:gs>
              <a:gs pos="100000">
                <a:srgbClr val="00A76D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1" name="Triângulo retângulo 20"/>
          <p:cNvSpPr/>
          <p:nvPr/>
        </p:nvSpPr>
        <p:spPr>
          <a:xfrm rot="10800000">
            <a:off x="6638528" y="-2"/>
            <a:ext cx="626368" cy="626368"/>
          </a:xfrm>
          <a:prstGeom prst="rtTriangle">
            <a:avLst/>
          </a:prstGeom>
          <a:gradFill flip="none" rotWithShape="1">
            <a:gsLst>
              <a:gs pos="0">
                <a:srgbClr val="00A76D">
                  <a:shade val="30000"/>
                  <a:satMod val="115000"/>
                </a:srgbClr>
              </a:gs>
              <a:gs pos="50000">
                <a:srgbClr val="00A76D">
                  <a:shade val="67500"/>
                  <a:satMod val="115000"/>
                </a:srgbClr>
              </a:gs>
              <a:gs pos="100000">
                <a:srgbClr val="00A76D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graphicFrame>
        <p:nvGraphicFramePr>
          <p:cNvPr id="24" name="Gráfico 23"/>
          <p:cNvGraphicFramePr/>
          <p:nvPr>
            <p:extLst/>
          </p:nvPr>
        </p:nvGraphicFramePr>
        <p:xfrm>
          <a:off x="613759" y="4869160"/>
          <a:ext cx="1071298" cy="8977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4" name="CaixaDeTexto 33"/>
          <p:cNvSpPr txBox="1"/>
          <p:nvPr/>
        </p:nvSpPr>
        <p:spPr>
          <a:xfrm>
            <a:off x="0" y="0"/>
            <a:ext cx="68407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1" dirty="0">
                <a:solidFill>
                  <a:srgbClr val="00A7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BRDE</a:t>
            </a:r>
          </a:p>
        </p:txBody>
      </p:sp>
      <p:sp>
        <p:nvSpPr>
          <p:cNvPr id="22" name="Subtítulo 2">
            <a:extLst>
              <a:ext uri="{FF2B5EF4-FFF2-40B4-BE49-F238E27FC236}">
                <a16:creationId xmlns:a16="http://schemas.microsoft.com/office/drawing/2014/main" id="{6BF066E3-E7A7-46AA-BDDB-CAFB458A42C9}"/>
              </a:ext>
            </a:extLst>
          </p:cNvPr>
          <p:cNvSpPr txBox="1">
            <a:spLocks/>
          </p:cNvSpPr>
          <p:nvPr/>
        </p:nvSpPr>
        <p:spPr>
          <a:xfrm>
            <a:off x="190977" y="1838751"/>
            <a:ext cx="5585892" cy="4501639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noAutofit/>
          </a:bodyPr>
          <a:lstStyle>
            <a:lvl1pPr marL="0" marR="0" indent="0" algn="ctr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888888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1pPr>
            <a:lvl2pPr marL="0" marR="0" indent="457200" algn="ctr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888888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2pPr>
            <a:lvl3pPr marL="0" marR="0" indent="914400" algn="ctr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888888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3pPr>
            <a:lvl4pPr marL="0" marR="0" indent="1371600" algn="ctr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888888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4pPr>
            <a:lvl5pPr marL="0" marR="0" indent="1828800" algn="ctr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888888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pPr marL="342900" indent="-342900" algn="l" hangingPunct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pt-BR" altLang="pt-BR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Fundado em 1961</a:t>
            </a:r>
          </a:p>
          <a:p>
            <a:pPr marL="342900" indent="-342900" algn="l" hangingPunct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pt-BR" altLang="pt-BR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agências nas capitais da região sul</a:t>
            </a:r>
          </a:p>
          <a:p>
            <a:pPr marL="342900" indent="-342900" algn="l" hangingPunct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pt-BR" altLang="pt-BR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espaços de divulgação</a:t>
            </a:r>
          </a:p>
          <a:p>
            <a:pPr marL="342900" indent="-342900" algn="l" hangingPunct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pt-BR" altLang="pt-BR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Escritório em Campo Grande/MS</a:t>
            </a:r>
          </a:p>
          <a:p>
            <a:pPr marL="342900" indent="-342900" algn="l" hangingPunct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pt-BR" altLang="pt-BR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Escritório no Rio de Janeiro/RJ</a:t>
            </a:r>
          </a:p>
          <a:p>
            <a:pPr marL="342900" indent="-342900" algn="l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pt-BR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33.065 clientes ativos</a:t>
            </a:r>
          </a:p>
        </p:txBody>
      </p:sp>
      <p:pic>
        <p:nvPicPr>
          <p:cNvPr id="23" name="Picture 3">
            <a:extLst>
              <a:ext uri="{FF2B5EF4-FFF2-40B4-BE49-F238E27FC236}">
                <a16:creationId xmlns:a16="http://schemas.microsoft.com/office/drawing/2014/main" id="{47DF722E-E8F5-4DDE-AEC3-9B8DB01D6E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0151" y="2146571"/>
            <a:ext cx="2951662" cy="4042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CaixaDeTexto 24">
            <a:extLst>
              <a:ext uri="{FF2B5EF4-FFF2-40B4-BE49-F238E27FC236}">
                <a16:creationId xmlns:a16="http://schemas.microsoft.com/office/drawing/2014/main" id="{DA858D9A-4D7B-4E92-90A9-A5B586897A60}"/>
              </a:ext>
            </a:extLst>
          </p:cNvPr>
          <p:cNvSpPr txBox="1"/>
          <p:nvPr/>
        </p:nvSpPr>
        <p:spPr>
          <a:xfrm>
            <a:off x="5707638" y="1804173"/>
            <a:ext cx="2870179" cy="3404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Área geográfica de atuação</a:t>
            </a:r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4862C38E-F30E-4C17-A48F-80578E585936}"/>
              </a:ext>
            </a:extLst>
          </p:cNvPr>
          <p:cNvSpPr txBox="1"/>
          <p:nvPr/>
        </p:nvSpPr>
        <p:spPr>
          <a:xfrm>
            <a:off x="5491940" y="1471268"/>
            <a:ext cx="2919466" cy="3674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CODESUL</a:t>
            </a:r>
          </a:p>
        </p:txBody>
      </p:sp>
    </p:spTree>
    <p:extLst>
      <p:ext uri="{BB962C8B-B14F-4D97-AF65-F5344CB8AC3E}">
        <p14:creationId xmlns:p14="http://schemas.microsoft.com/office/powerpoint/2010/main" val="443225503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" name="Agrupar 96">
            <a:extLst>
              <a:ext uri="{FF2B5EF4-FFF2-40B4-BE49-F238E27FC236}">
                <a16:creationId xmlns:a16="http://schemas.microsoft.com/office/drawing/2014/main" id="{4EFE6674-CFCA-4592-A212-7F697208A7DA}"/>
              </a:ext>
            </a:extLst>
          </p:cNvPr>
          <p:cNvGrpSpPr/>
          <p:nvPr/>
        </p:nvGrpSpPr>
        <p:grpSpPr>
          <a:xfrm>
            <a:off x="4652306" y="2204864"/>
            <a:ext cx="4349869" cy="3376610"/>
            <a:chOff x="0" y="1484338"/>
            <a:chExt cx="7756206" cy="4056819"/>
          </a:xfrm>
        </p:grpSpPr>
        <p:pic>
          <p:nvPicPr>
            <p:cNvPr id="98" name="Imagem 97">
              <a:extLst>
                <a:ext uri="{FF2B5EF4-FFF2-40B4-BE49-F238E27FC236}">
                  <a16:creationId xmlns:a16="http://schemas.microsoft.com/office/drawing/2014/main" id="{6C5BCC6E-0608-4AED-9C9A-4BDF7DE7753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484338"/>
              <a:ext cx="5883998" cy="4056819"/>
            </a:xfrm>
            <a:prstGeom prst="rect">
              <a:avLst/>
            </a:prstGeom>
          </p:spPr>
        </p:pic>
        <p:pic>
          <p:nvPicPr>
            <p:cNvPr id="99" name="Imagem 98">
              <a:extLst>
                <a:ext uri="{FF2B5EF4-FFF2-40B4-BE49-F238E27FC236}">
                  <a16:creationId xmlns:a16="http://schemas.microsoft.com/office/drawing/2014/main" id="{774882DF-9809-45D5-BA55-F4369D487D1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83998" y="1559839"/>
              <a:ext cx="1872208" cy="1952908"/>
            </a:xfrm>
            <a:prstGeom prst="rect">
              <a:avLst/>
            </a:prstGeom>
          </p:spPr>
        </p:pic>
        <p:pic>
          <p:nvPicPr>
            <p:cNvPr id="100" name="Imagem 99">
              <a:extLst>
                <a:ext uri="{FF2B5EF4-FFF2-40B4-BE49-F238E27FC236}">
                  <a16:creationId xmlns:a16="http://schemas.microsoft.com/office/drawing/2014/main" id="{7EC38D7A-699C-43A4-9B4A-6A5AC6E423A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43847" y="3698824"/>
              <a:ext cx="1731450" cy="1762200"/>
            </a:xfrm>
            <a:prstGeom prst="rect">
              <a:avLst/>
            </a:prstGeom>
          </p:spPr>
        </p:pic>
      </p:grpSp>
      <p:sp>
        <p:nvSpPr>
          <p:cNvPr id="6" name="Triângulo isósceles 5"/>
          <p:cNvSpPr/>
          <p:nvPr/>
        </p:nvSpPr>
        <p:spPr>
          <a:xfrm rot="3600000">
            <a:off x="599867" y="943117"/>
            <a:ext cx="489225" cy="421746"/>
          </a:xfrm>
          <a:prstGeom prst="triangle">
            <a:avLst/>
          </a:prstGeom>
          <a:solidFill>
            <a:srgbClr val="88C4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0" y="-1"/>
            <a:ext cx="9144000" cy="1252736"/>
          </a:xfrm>
          <a:prstGeom prst="rect">
            <a:avLst/>
          </a:prstGeom>
          <a:solidFill>
            <a:schemeClr val="bg1"/>
          </a:solidFill>
          <a:ln>
            <a:solidFill>
              <a:srgbClr val="88C4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" name="CaixaDeTexto 1"/>
          <p:cNvSpPr txBox="1"/>
          <p:nvPr/>
        </p:nvSpPr>
        <p:spPr>
          <a:xfrm>
            <a:off x="0" y="0"/>
            <a:ext cx="65561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1" dirty="0">
                <a:solidFill>
                  <a:srgbClr val="00A7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FONTES DE RECURSO</a:t>
            </a:r>
          </a:p>
        </p:txBody>
      </p:sp>
      <p:sp>
        <p:nvSpPr>
          <p:cNvPr id="4" name="Triângulo retângulo 3"/>
          <p:cNvSpPr/>
          <p:nvPr/>
        </p:nvSpPr>
        <p:spPr>
          <a:xfrm>
            <a:off x="8517632" y="626369"/>
            <a:ext cx="626368" cy="626368"/>
          </a:xfrm>
          <a:prstGeom prst="rtTriangle">
            <a:avLst/>
          </a:prstGeom>
          <a:gradFill flip="none" rotWithShape="1">
            <a:gsLst>
              <a:gs pos="0">
                <a:srgbClr val="00A76D">
                  <a:shade val="30000"/>
                  <a:satMod val="115000"/>
                </a:srgbClr>
              </a:gs>
              <a:gs pos="50000">
                <a:srgbClr val="00A76D">
                  <a:shade val="67500"/>
                  <a:satMod val="115000"/>
                </a:srgbClr>
              </a:gs>
              <a:gs pos="100000">
                <a:srgbClr val="00A76D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Triângulo retângulo 10"/>
          <p:cNvSpPr/>
          <p:nvPr/>
        </p:nvSpPr>
        <p:spPr>
          <a:xfrm>
            <a:off x="8517632" y="1"/>
            <a:ext cx="626368" cy="626368"/>
          </a:xfrm>
          <a:prstGeom prst="rtTriangle">
            <a:avLst/>
          </a:prstGeom>
          <a:gradFill flip="none" rotWithShape="1">
            <a:gsLst>
              <a:gs pos="0">
                <a:srgbClr val="00A76D">
                  <a:shade val="30000"/>
                  <a:satMod val="115000"/>
                </a:srgbClr>
              </a:gs>
              <a:gs pos="50000">
                <a:srgbClr val="00A76D">
                  <a:shade val="67500"/>
                  <a:satMod val="115000"/>
                </a:srgbClr>
              </a:gs>
              <a:gs pos="100000">
                <a:srgbClr val="00A76D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Triângulo retângulo 11"/>
          <p:cNvSpPr/>
          <p:nvPr/>
        </p:nvSpPr>
        <p:spPr>
          <a:xfrm rot="10800000">
            <a:off x="7891264" y="626368"/>
            <a:ext cx="626368" cy="626368"/>
          </a:xfrm>
          <a:prstGeom prst="rtTriangle">
            <a:avLst/>
          </a:prstGeom>
          <a:gradFill flip="none" rotWithShape="1">
            <a:gsLst>
              <a:gs pos="0">
                <a:srgbClr val="00A76D">
                  <a:shade val="30000"/>
                  <a:satMod val="115000"/>
                </a:srgbClr>
              </a:gs>
              <a:gs pos="50000">
                <a:srgbClr val="00A76D">
                  <a:shade val="67500"/>
                  <a:satMod val="115000"/>
                </a:srgbClr>
              </a:gs>
              <a:gs pos="100000">
                <a:srgbClr val="00A76D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Triângulo retângulo 12"/>
          <p:cNvSpPr/>
          <p:nvPr/>
        </p:nvSpPr>
        <p:spPr>
          <a:xfrm rot="10800000" flipH="1" flipV="1">
            <a:off x="7891264" y="0"/>
            <a:ext cx="626368" cy="626368"/>
          </a:xfrm>
          <a:prstGeom prst="rtTriangle">
            <a:avLst/>
          </a:prstGeom>
          <a:gradFill flip="none" rotWithShape="1">
            <a:gsLst>
              <a:gs pos="0">
                <a:srgbClr val="00A76D">
                  <a:shade val="30000"/>
                  <a:satMod val="115000"/>
                </a:srgbClr>
              </a:gs>
              <a:gs pos="50000">
                <a:srgbClr val="00A76D">
                  <a:shade val="67500"/>
                  <a:satMod val="115000"/>
                </a:srgbClr>
              </a:gs>
              <a:gs pos="100000">
                <a:srgbClr val="00A76D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Triângulo retângulo 13"/>
          <p:cNvSpPr/>
          <p:nvPr/>
        </p:nvSpPr>
        <p:spPr>
          <a:xfrm rot="10800000">
            <a:off x="7264896" y="-1"/>
            <a:ext cx="626368" cy="626368"/>
          </a:xfrm>
          <a:prstGeom prst="rtTriangle">
            <a:avLst/>
          </a:prstGeom>
          <a:gradFill flip="none" rotWithShape="1">
            <a:gsLst>
              <a:gs pos="0">
                <a:srgbClr val="00A76D">
                  <a:shade val="30000"/>
                  <a:satMod val="115000"/>
                </a:srgbClr>
              </a:gs>
              <a:gs pos="50000">
                <a:srgbClr val="00A76D">
                  <a:shade val="67500"/>
                  <a:satMod val="115000"/>
                </a:srgbClr>
              </a:gs>
              <a:gs pos="100000">
                <a:srgbClr val="00A76D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Triângulo retângulo 14"/>
          <p:cNvSpPr/>
          <p:nvPr/>
        </p:nvSpPr>
        <p:spPr>
          <a:xfrm rot="10800000">
            <a:off x="8517632" y="626368"/>
            <a:ext cx="626368" cy="626368"/>
          </a:xfrm>
          <a:prstGeom prst="rtTriangle">
            <a:avLst/>
          </a:prstGeom>
          <a:gradFill flip="none" rotWithShape="1">
            <a:gsLst>
              <a:gs pos="0">
                <a:srgbClr val="00A76D">
                  <a:shade val="30000"/>
                  <a:satMod val="115000"/>
                </a:srgbClr>
              </a:gs>
              <a:gs pos="50000">
                <a:srgbClr val="00A76D">
                  <a:shade val="67500"/>
                  <a:satMod val="115000"/>
                </a:srgbClr>
              </a:gs>
              <a:gs pos="100000">
                <a:srgbClr val="00A76D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Triângulo retângulo 15"/>
          <p:cNvSpPr/>
          <p:nvPr/>
        </p:nvSpPr>
        <p:spPr>
          <a:xfrm rot="10800000">
            <a:off x="8517632" y="0"/>
            <a:ext cx="626368" cy="626368"/>
          </a:xfrm>
          <a:prstGeom prst="rtTriangle">
            <a:avLst/>
          </a:prstGeom>
          <a:gradFill flip="none" rotWithShape="1">
            <a:gsLst>
              <a:gs pos="0">
                <a:srgbClr val="00A76D">
                  <a:shade val="30000"/>
                  <a:satMod val="115000"/>
                </a:srgbClr>
              </a:gs>
              <a:gs pos="50000">
                <a:srgbClr val="00A76D">
                  <a:shade val="67500"/>
                  <a:satMod val="115000"/>
                </a:srgbClr>
              </a:gs>
              <a:gs pos="100000">
                <a:srgbClr val="00A76D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Triângulo retângulo 16"/>
          <p:cNvSpPr/>
          <p:nvPr/>
        </p:nvSpPr>
        <p:spPr>
          <a:xfrm rot="10800000">
            <a:off x="7891264" y="-1"/>
            <a:ext cx="626368" cy="626368"/>
          </a:xfrm>
          <a:prstGeom prst="rtTriangle">
            <a:avLst/>
          </a:prstGeom>
          <a:gradFill flip="none" rotWithShape="1">
            <a:gsLst>
              <a:gs pos="0">
                <a:srgbClr val="00A76D">
                  <a:shade val="30000"/>
                  <a:satMod val="115000"/>
                </a:srgbClr>
              </a:gs>
              <a:gs pos="50000">
                <a:srgbClr val="00A76D">
                  <a:shade val="67500"/>
                  <a:satMod val="115000"/>
                </a:srgbClr>
              </a:gs>
              <a:gs pos="100000">
                <a:srgbClr val="00A76D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Triângulo retângulo 17"/>
          <p:cNvSpPr/>
          <p:nvPr/>
        </p:nvSpPr>
        <p:spPr>
          <a:xfrm>
            <a:off x="7891264" y="626368"/>
            <a:ext cx="626368" cy="626368"/>
          </a:xfrm>
          <a:prstGeom prst="rtTriangle">
            <a:avLst/>
          </a:prstGeom>
          <a:gradFill flip="none" rotWithShape="1">
            <a:gsLst>
              <a:gs pos="0">
                <a:srgbClr val="00A76D">
                  <a:shade val="30000"/>
                  <a:satMod val="115000"/>
                </a:srgbClr>
              </a:gs>
              <a:gs pos="50000">
                <a:srgbClr val="00A76D">
                  <a:shade val="67500"/>
                  <a:satMod val="115000"/>
                </a:srgbClr>
              </a:gs>
              <a:gs pos="100000">
                <a:srgbClr val="00A76D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Triângulo retângulo 18"/>
          <p:cNvSpPr/>
          <p:nvPr/>
        </p:nvSpPr>
        <p:spPr>
          <a:xfrm rot="10800000">
            <a:off x="7264896" y="626367"/>
            <a:ext cx="626368" cy="626368"/>
          </a:xfrm>
          <a:prstGeom prst="rtTriangle">
            <a:avLst/>
          </a:prstGeom>
          <a:gradFill flip="none" rotWithShape="1">
            <a:gsLst>
              <a:gs pos="0">
                <a:srgbClr val="00A76D">
                  <a:shade val="30000"/>
                  <a:satMod val="115000"/>
                </a:srgbClr>
              </a:gs>
              <a:gs pos="50000">
                <a:srgbClr val="00A76D">
                  <a:shade val="67500"/>
                  <a:satMod val="115000"/>
                </a:srgbClr>
              </a:gs>
              <a:gs pos="100000">
                <a:srgbClr val="00A76D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Triângulo retângulo 19"/>
          <p:cNvSpPr/>
          <p:nvPr/>
        </p:nvSpPr>
        <p:spPr>
          <a:xfrm rot="10800000" flipH="1" flipV="1">
            <a:off x="7264896" y="-1"/>
            <a:ext cx="626368" cy="626368"/>
          </a:xfrm>
          <a:prstGeom prst="rtTriangle">
            <a:avLst/>
          </a:prstGeom>
          <a:gradFill flip="none" rotWithShape="1">
            <a:gsLst>
              <a:gs pos="0">
                <a:srgbClr val="00A76D">
                  <a:shade val="30000"/>
                  <a:satMod val="115000"/>
                </a:srgbClr>
              </a:gs>
              <a:gs pos="50000">
                <a:srgbClr val="00A76D">
                  <a:shade val="67500"/>
                  <a:satMod val="115000"/>
                </a:srgbClr>
              </a:gs>
              <a:gs pos="100000">
                <a:srgbClr val="00A76D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Triângulo retângulo 20"/>
          <p:cNvSpPr/>
          <p:nvPr/>
        </p:nvSpPr>
        <p:spPr>
          <a:xfrm rot="10800000">
            <a:off x="6638528" y="-2"/>
            <a:ext cx="626368" cy="626368"/>
          </a:xfrm>
          <a:prstGeom prst="rtTriangle">
            <a:avLst/>
          </a:prstGeom>
          <a:gradFill flip="none" rotWithShape="1">
            <a:gsLst>
              <a:gs pos="0">
                <a:srgbClr val="00A76D">
                  <a:shade val="30000"/>
                  <a:satMod val="115000"/>
                </a:srgbClr>
              </a:gs>
              <a:gs pos="50000">
                <a:srgbClr val="00A76D">
                  <a:shade val="67500"/>
                  <a:satMod val="115000"/>
                </a:srgbClr>
              </a:gs>
              <a:gs pos="100000">
                <a:srgbClr val="00A76D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2" name="Imagem 6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7" t="9805" r="5885" b="6940"/>
          <a:stretch>
            <a:fillRect/>
          </a:stretch>
        </p:blipFill>
        <p:spPr bwMode="auto">
          <a:xfrm>
            <a:off x="2699791" y="3405551"/>
            <a:ext cx="1787863" cy="864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upo 7"/>
          <p:cNvGrpSpPr/>
          <p:nvPr/>
        </p:nvGrpSpPr>
        <p:grpSpPr>
          <a:xfrm>
            <a:off x="431125" y="1556792"/>
            <a:ext cx="1839678" cy="4336384"/>
            <a:chOff x="323528" y="1340768"/>
            <a:chExt cx="2016224" cy="4752528"/>
          </a:xfrm>
        </p:grpSpPr>
        <p:sp>
          <p:nvSpPr>
            <p:cNvPr id="79" name="Retângulo 78"/>
            <p:cNvSpPr/>
            <p:nvPr/>
          </p:nvSpPr>
          <p:spPr>
            <a:xfrm>
              <a:off x="323528" y="1340768"/>
              <a:ext cx="2016224" cy="4752528"/>
            </a:xfrm>
            <a:prstGeom prst="rect">
              <a:avLst/>
            </a:prstGeom>
            <a:noFill/>
            <a:ln w="19050">
              <a:solidFill>
                <a:srgbClr val="88C4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0" name="Retângulo 79"/>
            <p:cNvSpPr/>
            <p:nvPr/>
          </p:nvSpPr>
          <p:spPr>
            <a:xfrm>
              <a:off x="323528" y="1340768"/>
              <a:ext cx="2016224" cy="569452"/>
            </a:xfrm>
            <a:prstGeom prst="rect">
              <a:avLst/>
            </a:prstGeom>
            <a:solidFill>
              <a:srgbClr val="88C4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>
                  <a:latin typeface="+mj-lt"/>
                </a:rPr>
                <a:t>ORIGEM (FUNDING)</a:t>
              </a:r>
            </a:p>
          </p:txBody>
        </p:sp>
      </p:grpSp>
      <p:grpSp>
        <p:nvGrpSpPr>
          <p:cNvPr id="9" name="Grupo 8"/>
          <p:cNvGrpSpPr/>
          <p:nvPr/>
        </p:nvGrpSpPr>
        <p:grpSpPr>
          <a:xfrm>
            <a:off x="2535139" y="1556792"/>
            <a:ext cx="1954082" cy="4336384"/>
            <a:chOff x="2598758" y="1340768"/>
            <a:chExt cx="2016224" cy="4752528"/>
          </a:xfrm>
        </p:grpSpPr>
        <p:sp>
          <p:nvSpPr>
            <p:cNvPr id="81" name="Retângulo 80"/>
            <p:cNvSpPr/>
            <p:nvPr/>
          </p:nvSpPr>
          <p:spPr>
            <a:xfrm>
              <a:off x="2598758" y="1340768"/>
              <a:ext cx="2016224" cy="4752528"/>
            </a:xfrm>
            <a:prstGeom prst="rect">
              <a:avLst/>
            </a:prstGeom>
            <a:noFill/>
            <a:ln w="19050">
              <a:solidFill>
                <a:srgbClr val="88C4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2" name="Retângulo 81"/>
            <p:cNvSpPr/>
            <p:nvPr/>
          </p:nvSpPr>
          <p:spPr>
            <a:xfrm>
              <a:off x="2598758" y="1340768"/>
              <a:ext cx="2016224" cy="569452"/>
            </a:xfrm>
            <a:prstGeom prst="rect">
              <a:avLst/>
            </a:prstGeom>
            <a:solidFill>
              <a:srgbClr val="88C4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>
                  <a:latin typeface="+mj-lt"/>
                </a:rPr>
                <a:t>ANÁLISE E </a:t>
              </a:r>
            </a:p>
            <a:p>
              <a:pPr algn="ctr"/>
              <a:r>
                <a:rPr lang="pt-BR" dirty="0">
                  <a:latin typeface="+mj-lt"/>
                </a:rPr>
                <a:t>INTERMEDIAÇÃO</a:t>
              </a:r>
            </a:p>
          </p:txBody>
        </p:sp>
      </p:grpSp>
      <p:grpSp>
        <p:nvGrpSpPr>
          <p:cNvPr id="22" name="Grupo 21"/>
          <p:cNvGrpSpPr/>
          <p:nvPr/>
        </p:nvGrpSpPr>
        <p:grpSpPr>
          <a:xfrm>
            <a:off x="4716017" y="1556792"/>
            <a:ext cx="4320480" cy="4336384"/>
            <a:chOff x="4873988" y="1340768"/>
            <a:chExt cx="4090499" cy="4752528"/>
          </a:xfrm>
        </p:grpSpPr>
        <p:sp>
          <p:nvSpPr>
            <p:cNvPr id="83" name="Retângulo 82"/>
            <p:cNvSpPr/>
            <p:nvPr/>
          </p:nvSpPr>
          <p:spPr>
            <a:xfrm>
              <a:off x="4873988" y="1340768"/>
              <a:ext cx="4090499" cy="4752528"/>
            </a:xfrm>
            <a:prstGeom prst="rect">
              <a:avLst/>
            </a:prstGeom>
            <a:noFill/>
            <a:ln w="19050">
              <a:solidFill>
                <a:srgbClr val="88C4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4" name="Retângulo 83"/>
            <p:cNvSpPr/>
            <p:nvPr/>
          </p:nvSpPr>
          <p:spPr>
            <a:xfrm>
              <a:off x="4873988" y="1340768"/>
              <a:ext cx="4090499" cy="569452"/>
            </a:xfrm>
            <a:prstGeom prst="rect">
              <a:avLst/>
            </a:prstGeom>
            <a:solidFill>
              <a:srgbClr val="88C4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>
                  <a:latin typeface="+mj-lt"/>
                </a:rPr>
                <a:t>APLICAÇÃO</a:t>
              </a:r>
            </a:p>
          </p:txBody>
        </p:sp>
      </p:grpSp>
      <p:cxnSp>
        <p:nvCxnSpPr>
          <p:cNvPr id="37" name="Conector reto 36"/>
          <p:cNvCxnSpPr>
            <a:cxnSpLocks/>
          </p:cNvCxnSpPr>
          <p:nvPr/>
        </p:nvCxnSpPr>
        <p:spPr>
          <a:xfrm>
            <a:off x="2270803" y="3933056"/>
            <a:ext cx="264336" cy="0"/>
          </a:xfrm>
          <a:prstGeom prst="line">
            <a:avLst/>
          </a:prstGeom>
          <a:ln w="19050">
            <a:solidFill>
              <a:srgbClr val="88C4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Conector reto 85"/>
          <p:cNvCxnSpPr>
            <a:cxnSpLocks/>
          </p:cNvCxnSpPr>
          <p:nvPr/>
        </p:nvCxnSpPr>
        <p:spPr>
          <a:xfrm>
            <a:off x="4487654" y="3933056"/>
            <a:ext cx="228363" cy="0"/>
          </a:xfrm>
          <a:prstGeom prst="line">
            <a:avLst/>
          </a:prstGeom>
          <a:ln w="19050">
            <a:solidFill>
              <a:srgbClr val="88C4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upo 6"/>
          <p:cNvGrpSpPr/>
          <p:nvPr/>
        </p:nvGrpSpPr>
        <p:grpSpPr>
          <a:xfrm>
            <a:off x="823820" y="2204864"/>
            <a:ext cx="1054288" cy="2622917"/>
            <a:chOff x="637392" y="2416535"/>
            <a:chExt cx="1427144" cy="3550530"/>
          </a:xfrm>
        </p:grpSpPr>
        <p:pic>
          <p:nvPicPr>
            <p:cNvPr id="48" name="Imagem 10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67" t="9805" r="5885" b="6940"/>
            <a:stretch>
              <a:fillRect/>
            </a:stretch>
          </p:blipFill>
          <p:spPr bwMode="auto">
            <a:xfrm>
              <a:off x="780233" y="3976121"/>
              <a:ext cx="1141463" cy="5524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9" name="Picture 3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708498" y="2416535"/>
              <a:ext cx="1284933" cy="366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336600">
                      <a:alpha val="59999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pic>
          <p:nvPicPr>
            <p:cNvPr id="50" name="Picture 4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637392" y="2806431"/>
              <a:ext cx="1427144" cy="575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336600">
                      <a:alpha val="59999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pic>
          <p:nvPicPr>
            <p:cNvPr id="53" name="Picture 21" descr="FCO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3090" y="4658440"/>
              <a:ext cx="1035749" cy="4870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0" name="Picture 25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4416" y="3293802"/>
              <a:ext cx="1013097" cy="7110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" name="Picture 3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2382" y="5340759"/>
              <a:ext cx="1017165" cy="6263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CaixaDeTexto 2"/>
          <p:cNvSpPr txBox="1"/>
          <p:nvPr/>
        </p:nvSpPr>
        <p:spPr>
          <a:xfrm>
            <a:off x="665006" y="5276936"/>
            <a:ext cx="137191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900" b="1" dirty="0">
                <a:solidFill>
                  <a:srgbClr val="007A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Recursos Externos</a:t>
            </a:r>
          </a:p>
        </p:txBody>
      </p:sp>
      <p:sp>
        <p:nvSpPr>
          <p:cNvPr id="101" name="CaixaDeTexto 100"/>
          <p:cNvSpPr txBox="1"/>
          <p:nvPr/>
        </p:nvSpPr>
        <p:spPr>
          <a:xfrm>
            <a:off x="991860" y="5528265"/>
            <a:ext cx="7182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>
                <a:solidFill>
                  <a:srgbClr val="007A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Outros</a:t>
            </a:r>
          </a:p>
        </p:txBody>
      </p:sp>
      <p:pic>
        <p:nvPicPr>
          <p:cNvPr id="13314" name="Picture 2" descr="C:\Users\ariane.amaral\Downloads\world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860" y="4986968"/>
            <a:ext cx="810208" cy="314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8109791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riângulo isósceles 5"/>
          <p:cNvSpPr/>
          <p:nvPr/>
        </p:nvSpPr>
        <p:spPr>
          <a:xfrm rot="3600000">
            <a:off x="600076" y="942975"/>
            <a:ext cx="488950" cy="422275"/>
          </a:xfrm>
          <a:prstGeom prst="triangle">
            <a:avLst/>
          </a:prstGeom>
          <a:solidFill>
            <a:srgbClr val="88C4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  <p:sp>
        <p:nvSpPr>
          <p:cNvPr id="5" name="Retângulo 4"/>
          <p:cNvSpPr/>
          <p:nvPr/>
        </p:nvSpPr>
        <p:spPr>
          <a:xfrm>
            <a:off x="0" y="0"/>
            <a:ext cx="9144000" cy="1252538"/>
          </a:xfrm>
          <a:prstGeom prst="rect">
            <a:avLst/>
          </a:prstGeom>
          <a:solidFill>
            <a:schemeClr val="bg1"/>
          </a:solidFill>
          <a:ln>
            <a:solidFill>
              <a:srgbClr val="88C4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  <p:sp>
        <p:nvSpPr>
          <p:cNvPr id="4" name="Triângulo retângulo 3"/>
          <p:cNvSpPr/>
          <p:nvPr/>
        </p:nvSpPr>
        <p:spPr>
          <a:xfrm>
            <a:off x="8516938" y="627063"/>
            <a:ext cx="627062" cy="625475"/>
          </a:xfrm>
          <a:prstGeom prst="rtTriangle">
            <a:avLst/>
          </a:prstGeom>
          <a:gradFill flip="none" rotWithShape="1">
            <a:gsLst>
              <a:gs pos="0">
                <a:srgbClr val="00A76D">
                  <a:shade val="30000"/>
                  <a:satMod val="115000"/>
                </a:srgbClr>
              </a:gs>
              <a:gs pos="50000">
                <a:srgbClr val="00A76D">
                  <a:shade val="67500"/>
                  <a:satMod val="115000"/>
                </a:srgbClr>
              </a:gs>
              <a:gs pos="100000">
                <a:srgbClr val="00A76D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  <p:sp>
        <p:nvSpPr>
          <p:cNvPr id="11" name="Triângulo retângulo 10"/>
          <p:cNvSpPr/>
          <p:nvPr/>
        </p:nvSpPr>
        <p:spPr>
          <a:xfrm>
            <a:off x="8516938" y="0"/>
            <a:ext cx="627062" cy="627063"/>
          </a:xfrm>
          <a:prstGeom prst="rtTriangle">
            <a:avLst/>
          </a:prstGeom>
          <a:gradFill flip="none" rotWithShape="1">
            <a:gsLst>
              <a:gs pos="0">
                <a:srgbClr val="00A76D">
                  <a:shade val="30000"/>
                  <a:satMod val="115000"/>
                </a:srgbClr>
              </a:gs>
              <a:gs pos="50000">
                <a:srgbClr val="00A76D">
                  <a:shade val="67500"/>
                  <a:satMod val="115000"/>
                </a:srgbClr>
              </a:gs>
              <a:gs pos="100000">
                <a:srgbClr val="00A76D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  <p:sp>
        <p:nvSpPr>
          <p:cNvPr id="12" name="Triângulo retângulo 11"/>
          <p:cNvSpPr/>
          <p:nvPr/>
        </p:nvSpPr>
        <p:spPr>
          <a:xfrm rot="10800000">
            <a:off x="7891463" y="627063"/>
            <a:ext cx="625475" cy="625475"/>
          </a:xfrm>
          <a:prstGeom prst="rtTriangle">
            <a:avLst/>
          </a:prstGeom>
          <a:gradFill flip="none" rotWithShape="1">
            <a:gsLst>
              <a:gs pos="0">
                <a:srgbClr val="00A76D">
                  <a:shade val="30000"/>
                  <a:satMod val="115000"/>
                </a:srgbClr>
              </a:gs>
              <a:gs pos="50000">
                <a:srgbClr val="00A76D">
                  <a:shade val="67500"/>
                  <a:satMod val="115000"/>
                </a:srgbClr>
              </a:gs>
              <a:gs pos="100000">
                <a:srgbClr val="00A76D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  <p:sp>
        <p:nvSpPr>
          <p:cNvPr id="13" name="Triângulo retângulo 12"/>
          <p:cNvSpPr/>
          <p:nvPr/>
        </p:nvSpPr>
        <p:spPr>
          <a:xfrm rot="10800000" flipH="1" flipV="1">
            <a:off x="7891463" y="0"/>
            <a:ext cx="625475" cy="627063"/>
          </a:xfrm>
          <a:prstGeom prst="rtTriangle">
            <a:avLst/>
          </a:prstGeom>
          <a:gradFill flip="none" rotWithShape="1">
            <a:gsLst>
              <a:gs pos="0">
                <a:srgbClr val="00A76D">
                  <a:shade val="30000"/>
                  <a:satMod val="115000"/>
                </a:srgbClr>
              </a:gs>
              <a:gs pos="50000">
                <a:srgbClr val="00A76D">
                  <a:shade val="67500"/>
                  <a:satMod val="115000"/>
                </a:srgbClr>
              </a:gs>
              <a:gs pos="100000">
                <a:srgbClr val="00A76D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  <p:sp>
        <p:nvSpPr>
          <p:cNvPr id="14" name="Triângulo retângulo 13"/>
          <p:cNvSpPr/>
          <p:nvPr/>
        </p:nvSpPr>
        <p:spPr>
          <a:xfrm rot="10800000">
            <a:off x="7264896" y="-1"/>
            <a:ext cx="626368" cy="626368"/>
          </a:xfrm>
          <a:prstGeom prst="rtTriangle">
            <a:avLst/>
          </a:prstGeom>
          <a:gradFill flip="none" rotWithShape="1">
            <a:gsLst>
              <a:gs pos="0">
                <a:srgbClr val="00A76D">
                  <a:shade val="30000"/>
                  <a:satMod val="115000"/>
                </a:srgbClr>
              </a:gs>
              <a:gs pos="50000">
                <a:srgbClr val="00A76D">
                  <a:shade val="67500"/>
                  <a:satMod val="115000"/>
                </a:srgbClr>
              </a:gs>
              <a:gs pos="100000">
                <a:srgbClr val="00A76D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  <p:sp>
        <p:nvSpPr>
          <p:cNvPr id="15" name="Triângulo retângulo 14"/>
          <p:cNvSpPr/>
          <p:nvPr/>
        </p:nvSpPr>
        <p:spPr>
          <a:xfrm rot="10800000">
            <a:off x="8517632" y="626368"/>
            <a:ext cx="626368" cy="626368"/>
          </a:xfrm>
          <a:prstGeom prst="rtTriangle">
            <a:avLst/>
          </a:prstGeom>
          <a:gradFill flip="none" rotWithShape="1">
            <a:gsLst>
              <a:gs pos="0">
                <a:srgbClr val="00A76D">
                  <a:shade val="30000"/>
                  <a:satMod val="115000"/>
                </a:srgbClr>
              </a:gs>
              <a:gs pos="50000">
                <a:srgbClr val="00A76D">
                  <a:shade val="67500"/>
                  <a:satMod val="115000"/>
                </a:srgbClr>
              </a:gs>
              <a:gs pos="100000">
                <a:srgbClr val="00A76D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  <p:sp>
        <p:nvSpPr>
          <p:cNvPr id="16" name="Triângulo retângulo 15"/>
          <p:cNvSpPr/>
          <p:nvPr/>
        </p:nvSpPr>
        <p:spPr>
          <a:xfrm rot="10800000">
            <a:off x="8517632" y="0"/>
            <a:ext cx="626368" cy="626368"/>
          </a:xfrm>
          <a:prstGeom prst="rtTriangle">
            <a:avLst/>
          </a:prstGeom>
          <a:gradFill flip="none" rotWithShape="1">
            <a:gsLst>
              <a:gs pos="0">
                <a:srgbClr val="00A76D">
                  <a:shade val="30000"/>
                  <a:satMod val="115000"/>
                </a:srgbClr>
              </a:gs>
              <a:gs pos="50000">
                <a:srgbClr val="00A76D">
                  <a:shade val="67500"/>
                  <a:satMod val="115000"/>
                </a:srgbClr>
              </a:gs>
              <a:gs pos="100000">
                <a:srgbClr val="00A76D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  <p:sp>
        <p:nvSpPr>
          <p:cNvPr id="17" name="Triângulo retângulo 16"/>
          <p:cNvSpPr/>
          <p:nvPr/>
        </p:nvSpPr>
        <p:spPr>
          <a:xfrm rot="10800000">
            <a:off x="7891463" y="0"/>
            <a:ext cx="625475" cy="627063"/>
          </a:xfrm>
          <a:prstGeom prst="rtTriangle">
            <a:avLst/>
          </a:prstGeom>
          <a:gradFill flip="none" rotWithShape="1">
            <a:gsLst>
              <a:gs pos="0">
                <a:srgbClr val="00A76D">
                  <a:shade val="30000"/>
                  <a:satMod val="115000"/>
                </a:srgbClr>
              </a:gs>
              <a:gs pos="50000">
                <a:srgbClr val="00A76D">
                  <a:shade val="67500"/>
                  <a:satMod val="115000"/>
                </a:srgbClr>
              </a:gs>
              <a:gs pos="100000">
                <a:srgbClr val="00A76D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  <p:sp>
        <p:nvSpPr>
          <p:cNvPr id="18" name="Triângulo retângulo 17"/>
          <p:cNvSpPr/>
          <p:nvPr/>
        </p:nvSpPr>
        <p:spPr>
          <a:xfrm>
            <a:off x="7891463" y="627063"/>
            <a:ext cx="625475" cy="625475"/>
          </a:xfrm>
          <a:prstGeom prst="rtTriangle">
            <a:avLst/>
          </a:prstGeom>
          <a:gradFill flip="none" rotWithShape="1">
            <a:gsLst>
              <a:gs pos="0">
                <a:srgbClr val="00A76D">
                  <a:shade val="30000"/>
                  <a:satMod val="115000"/>
                </a:srgbClr>
              </a:gs>
              <a:gs pos="50000">
                <a:srgbClr val="00A76D">
                  <a:shade val="67500"/>
                  <a:satMod val="115000"/>
                </a:srgbClr>
              </a:gs>
              <a:gs pos="100000">
                <a:srgbClr val="00A76D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  <p:sp>
        <p:nvSpPr>
          <p:cNvPr id="19" name="Triângulo retângulo 18"/>
          <p:cNvSpPr/>
          <p:nvPr/>
        </p:nvSpPr>
        <p:spPr>
          <a:xfrm rot="10800000">
            <a:off x="7264400" y="627063"/>
            <a:ext cx="627063" cy="625475"/>
          </a:xfrm>
          <a:prstGeom prst="rtTriangle">
            <a:avLst/>
          </a:prstGeom>
          <a:gradFill flip="none" rotWithShape="1">
            <a:gsLst>
              <a:gs pos="0">
                <a:srgbClr val="00A76D">
                  <a:shade val="30000"/>
                  <a:satMod val="115000"/>
                </a:srgbClr>
              </a:gs>
              <a:gs pos="50000">
                <a:srgbClr val="00A76D">
                  <a:shade val="67500"/>
                  <a:satMod val="115000"/>
                </a:srgbClr>
              </a:gs>
              <a:gs pos="100000">
                <a:srgbClr val="00A76D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  <p:sp>
        <p:nvSpPr>
          <p:cNvPr id="20" name="Triângulo retângulo 19"/>
          <p:cNvSpPr/>
          <p:nvPr/>
        </p:nvSpPr>
        <p:spPr>
          <a:xfrm rot="10800000" flipH="1" flipV="1">
            <a:off x="7264896" y="-1"/>
            <a:ext cx="626368" cy="626368"/>
          </a:xfrm>
          <a:prstGeom prst="rtTriangle">
            <a:avLst/>
          </a:prstGeom>
          <a:gradFill flip="none" rotWithShape="1">
            <a:gsLst>
              <a:gs pos="0">
                <a:srgbClr val="00A76D">
                  <a:shade val="30000"/>
                  <a:satMod val="115000"/>
                </a:srgbClr>
              </a:gs>
              <a:gs pos="50000">
                <a:srgbClr val="00A76D">
                  <a:shade val="67500"/>
                  <a:satMod val="115000"/>
                </a:srgbClr>
              </a:gs>
              <a:gs pos="100000">
                <a:srgbClr val="00A76D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  <p:sp>
        <p:nvSpPr>
          <p:cNvPr id="21" name="Triângulo retângulo 20"/>
          <p:cNvSpPr/>
          <p:nvPr/>
        </p:nvSpPr>
        <p:spPr>
          <a:xfrm rot="10800000">
            <a:off x="6638528" y="-2"/>
            <a:ext cx="626368" cy="626368"/>
          </a:xfrm>
          <a:prstGeom prst="rtTriangle">
            <a:avLst/>
          </a:prstGeom>
          <a:gradFill flip="none" rotWithShape="1">
            <a:gsLst>
              <a:gs pos="0">
                <a:srgbClr val="00A76D">
                  <a:shade val="30000"/>
                  <a:satMod val="115000"/>
                </a:srgbClr>
              </a:gs>
              <a:gs pos="50000">
                <a:srgbClr val="00A76D">
                  <a:shade val="67500"/>
                  <a:satMod val="115000"/>
                </a:srgbClr>
              </a:gs>
              <a:gs pos="100000">
                <a:srgbClr val="00A76D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  <p:sp>
        <p:nvSpPr>
          <p:cNvPr id="22" name="CaixaDeTexto 21"/>
          <p:cNvSpPr txBox="1"/>
          <p:nvPr/>
        </p:nvSpPr>
        <p:spPr>
          <a:xfrm>
            <a:off x="0" y="0"/>
            <a:ext cx="68042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1" dirty="0">
                <a:solidFill>
                  <a:srgbClr val="00A7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CONTRATAÇÃO </a:t>
            </a:r>
            <a:r>
              <a:rPr lang="pt-BR" sz="4400" b="1" dirty="0" err="1">
                <a:solidFill>
                  <a:srgbClr val="00A7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MPEs</a:t>
            </a:r>
            <a:endParaRPr lang="pt-BR" sz="4400" b="1" dirty="0">
              <a:solidFill>
                <a:srgbClr val="00A76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Subtítulo 2">
            <a:extLst>
              <a:ext uri="{FF2B5EF4-FFF2-40B4-BE49-F238E27FC236}">
                <a16:creationId xmlns:a16="http://schemas.microsoft.com/office/drawing/2014/main" id="{64D2E6A5-F5B8-4F67-9952-B6DCBBBF9B12}"/>
              </a:ext>
            </a:extLst>
          </p:cNvPr>
          <p:cNvSpPr txBox="1">
            <a:spLocks/>
          </p:cNvSpPr>
          <p:nvPr/>
        </p:nvSpPr>
        <p:spPr>
          <a:xfrm>
            <a:off x="683568" y="1632028"/>
            <a:ext cx="7776864" cy="4598909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70000"/>
              </a:lnSpc>
              <a:buFont typeface="Wingdings" panose="05000000000000000000" pitchFamily="2" charset="2"/>
              <a:buChar char="Ø"/>
              <a:defRPr/>
            </a:pP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Criação de gerência exclusiva para </a:t>
            </a:r>
            <a:r>
              <a:rPr lang="pt-BR" sz="1600" dirty="0" err="1">
                <a:latin typeface="Arial" panose="020B0604020202020204" pitchFamily="34" charset="0"/>
                <a:cs typeface="Arial" panose="020B0604020202020204" pitchFamily="34" charset="0"/>
              </a:rPr>
              <a:t>MPEs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 em 2012;</a:t>
            </a:r>
          </a:p>
          <a:p>
            <a:pPr lvl="1">
              <a:lnSpc>
                <a:spcPct val="170000"/>
              </a:lnSpc>
              <a:buFont typeface="Wingdings" panose="05000000000000000000" pitchFamily="2" charset="2"/>
              <a:buChar char="Ø"/>
              <a:defRPr/>
            </a:pP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Criação da Gerência de Operações (</a:t>
            </a:r>
            <a:r>
              <a:rPr lang="pt-BR" sz="1400" dirty="0" err="1">
                <a:latin typeface="Arial" panose="020B0604020202020204" pitchFamily="34" charset="0"/>
                <a:cs typeface="Arial" panose="020B0604020202020204" pitchFamily="34" charset="0"/>
              </a:rPr>
              <a:t>Geope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 4) para atendimento às </a:t>
            </a:r>
            <a:r>
              <a:rPr lang="pt-BR" sz="1400" dirty="0" err="1">
                <a:latin typeface="Arial" panose="020B0604020202020204" pitchFamily="34" charset="0"/>
                <a:cs typeface="Arial" panose="020B0604020202020204" pitchFamily="34" charset="0"/>
              </a:rPr>
              <a:t>MPEs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lvl="1">
              <a:lnSpc>
                <a:spcPct val="170000"/>
              </a:lnSpc>
              <a:buFont typeface="Wingdings" panose="05000000000000000000" pitchFamily="2" charset="2"/>
              <a:buChar char="Ø"/>
              <a:defRPr/>
            </a:pP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Gerente (1), Analistas de Projetos (7), Advogado (1), Assistente (1), Estagiários (5)</a:t>
            </a:r>
          </a:p>
          <a:p>
            <a:pPr lvl="1">
              <a:lnSpc>
                <a:spcPct val="170000"/>
              </a:lnSpc>
              <a:buFont typeface="Wingdings" panose="05000000000000000000" pitchFamily="2" charset="2"/>
              <a:buChar char="Ø"/>
              <a:defRPr/>
            </a:pP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Assessoria técnica do Banco;</a:t>
            </a:r>
          </a:p>
          <a:p>
            <a:pPr lvl="1">
              <a:lnSpc>
                <a:spcPct val="170000"/>
              </a:lnSpc>
              <a:buFont typeface="Wingdings" panose="05000000000000000000" pitchFamily="2" charset="2"/>
              <a:buChar char="Ø"/>
              <a:defRPr/>
            </a:pPr>
            <a:endParaRPr lang="pt-B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70000"/>
              </a:lnSpc>
              <a:buFont typeface="Wingdings" panose="05000000000000000000" pitchFamily="2" charset="2"/>
              <a:buChar char="Ø"/>
              <a:defRPr/>
            </a:pP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Política de Crédito Específica para </a:t>
            </a:r>
            <a:r>
              <a:rPr lang="pt-BR" sz="1600" dirty="0" err="1">
                <a:latin typeface="Arial" panose="020B0604020202020204" pitchFamily="34" charset="0"/>
                <a:cs typeface="Arial" panose="020B0604020202020204" pitchFamily="34" charset="0"/>
              </a:rPr>
              <a:t>MPEs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 no BRDE;</a:t>
            </a:r>
          </a:p>
          <a:p>
            <a:pPr lvl="1">
              <a:lnSpc>
                <a:spcPct val="170000"/>
              </a:lnSpc>
              <a:buFont typeface="Wingdings" panose="05000000000000000000" pitchFamily="2" charset="2"/>
              <a:buChar char="Ø"/>
              <a:defRPr/>
            </a:pP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Relatório de análise simplificado;</a:t>
            </a:r>
          </a:p>
          <a:p>
            <a:pPr lvl="1">
              <a:lnSpc>
                <a:spcPct val="170000"/>
              </a:lnSpc>
              <a:buFont typeface="Wingdings" panose="05000000000000000000" pitchFamily="2" charset="2"/>
              <a:buChar char="Ø"/>
              <a:defRPr/>
            </a:pP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Possibilidade de operações com garantias reais mais flexíveis; (FGI, FAMPE, Carta de Garantia)</a:t>
            </a:r>
          </a:p>
          <a:p>
            <a:pPr lvl="1">
              <a:lnSpc>
                <a:spcPct val="170000"/>
              </a:lnSpc>
              <a:buFont typeface="Wingdings" panose="05000000000000000000" pitchFamily="2" charset="2"/>
              <a:buChar char="Ø"/>
              <a:defRPr/>
            </a:pP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Redução do limite mínimo  para as operações de financiamento;</a:t>
            </a:r>
          </a:p>
          <a:p>
            <a:pPr lvl="1">
              <a:lnSpc>
                <a:spcPct val="170000"/>
              </a:lnSpc>
              <a:buFont typeface="Wingdings" panose="05000000000000000000" pitchFamily="2" charset="2"/>
              <a:buChar char="Ø"/>
              <a:defRPr/>
            </a:pP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Cartão BNDES;</a:t>
            </a:r>
          </a:p>
          <a:p>
            <a:pPr marL="457200" lvl="1" indent="0">
              <a:lnSpc>
                <a:spcPct val="170000"/>
              </a:lnSpc>
              <a:buNone/>
              <a:defRPr/>
            </a:pP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t-BR" altLang="pt-B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7304504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riângulo isósceles 5"/>
          <p:cNvSpPr/>
          <p:nvPr/>
        </p:nvSpPr>
        <p:spPr>
          <a:xfrm rot="3600000">
            <a:off x="600076" y="942975"/>
            <a:ext cx="488950" cy="422275"/>
          </a:xfrm>
          <a:prstGeom prst="triangle">
            <a:avLst/>
          </a:prstGeom>
          <a:solidFill>
            <a:srgbClr val="88C4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  <p:sp>
        <p:nvSpPr>
          <p:cNvPr id="5" name="Retângulo 4"/>
          <p:cNvSpPr/>
          <p:nvPr/>
        </p:nvSpPr>
        <p:spPr>
          <a:xfrm>
            <a:off x="0" y="0"/>
            <a:ext cx="9144000" cy="1252538"/>
          </a:xfrm>
          <a:prstGeom prst="rect">
            <a:avLst/>
          </a:prstGeom>
          <a:solidFill>
            <a:schemeClr val="bg1"/>
          </a:solidFill>
          <a:ln>
            <a:solidFill>
              <a:srgbClr val="88C4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  <p:sp>
        <p:nvSpPr>
          <p:cNvPr id="4" name="Triângulo retângulo 3"/>
          <p:cNvSpPr/>
          <p:nvPr/>
        </p:nvSpPr>
        <p:spPr>
          <a:xfrm>
            <a:off x="8516938" y="627063"/>
            <a:ext cx="627062" cy="625475"/>
          </a:xfrm>
          <a:prstGeom prst="rtTriangle">
            <a:avLst/>
          </a:prstGeom>
          <a:gradFill flip="none" rotWithShape="1">
            <a:gsLst>
              <a:gs pos="0">
                <a:srgbClr val="00A76D">
                  <a:shade val="30000"/>
                  <a:satMod val="115000"/>
                </a:srgbClr>
              </a:gs>
              <a:gs pos="50000">
                <a:srgbClr val="00A76D">
                  <a:shade val="67500"/>
                  <a:satMod val="115000"/>
                </a:srgbClr>
              </a:gs>
              <a:gs pos="100000">
                <a:srgbClr val="00A76D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  <p:sp>
        <p:nvSpPr>
          <p:cNvPr id="11" name="Triângulo retângulo 10"/>
          <p:cNvSpPr/>
          <p:nvPr/>
        </p:nvSpPr>
        <p:spPr>
          <a:xfrm>
            <a:off x="8516938" y="0"/>
            <a:ext cx="627062" cy="627063"/>
          </a:xfrm>
          <a:prstGeom prst="rtTriangle">
            <a:avLst/>
          </a:prstGeom>
          <a:gradFill flip="none" rotWithShape="1">
            <a:gsLst>
              <a:gs pos="0">
                <a:srgbClr val="00A76D">
                  <a:shade val="30000"/>
                  <a:satMod val="115000"/>
                </a:srgbClr>
              </a:gs>
              <a:gs pos="50000">
                <a:srgbClr val="00A76D">
                  <a:shade val="67500"/>
                  <a:satMod val="115000"/>
                </a:srgbClr>
              </a:gs>
              <a:gs pos="100000">
                <a:srgbClr val="00A76D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  <p:sp>
        <p:nvSpPr>
          <p:cNvPr id="12" name="Triângulo retângulo 11"/>
          <p:cNvSpPr/>
          <p:nvPr/>
        </p:nvSpPr>
        <p:spPr>
          <a:xfrm rot="10800000">
            <a:off x="7891463" y="627063"/>
            <a:ext cx="625475" cy="625475"/>
          </a:xfrm>
          <a:prstGeom prst="rtTriangle">
            <a:avLst/>
          </a:prstGeom>
          <a:gradFill flip="none" rotWithShape="1">
            <a:gsLst>
              <a:gs pos="0">
                <a:srgbClr val="00A76D">
                  <a:shade val="30000"/>
                  <a:satMod val="115000"/>
                </a:srgbClr>
              </a:gs>
              <a:gs pos="50000">
                <a:srgbClr val="00A76D">
                  <a:shade val="67500"/>
                  <a:satMod val="115000"/>
                </a:srgbClr>
              </a:gs>
              <a:gs pos="100000">
                <a:srgbClr val="00A76D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  <p:sp>
        <p:nvSpPr>
          <p:cNvPr id="13" name="Triângulo retângulo 12"/>
          <p:cNvSpPr/>
          <p:nvPr/>
        </p:nvSpPr>
        <p:spPr>
          <a:xfrm rot="10800000" flipH="1" flipV="1">
            <a:off x="7891463" y="0"/>
            <a:ext cx="625475" cy="627063"/>
          </a:xfrm>
          <a:prstGeom prst="rtTriangle">
            <a:avLst/>
          </a:prstGeom>
          <a:gradFill flip="none" rotWithShape="1">
            <a:gsLst>
              <a:gs pos="0">
                <a:srgbClr val="00A76D">
                  <a:shade val="30000"/>
                  <a:satMod val="115000"/>
                </a:srgbClr>
              </a:gs>
              <a:gs pos="50000">
                <a:srgbClr val="00A76D">
                  <a:shade val="67500"/>
                  <a:satMod val="115000"/>
                </a:srgbClr>
              </a:gs>
              <a:gs pos="100000">
                <a:srgbClr val="00A76D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  <p:sp>
        <p:nvSpPr>
          <p:cNvPr id="14" name="Triângulo retângulo 13"/>
          <p:cNvSpPr/>
          <p:nvPr/>
        </p:nvSpPr>
        <p:spPr>
          <a:xfrm rot="10800000">
            <a:off x="7264896" y="-1"/>
            <a:ext cx="626368" cy="626368"/>
          </a:xfrm>
          <a:prstGeom prst="rtTriangle">
            <a:avLst/>
          </a:prstGeom>
          <a:gradFill flip="none" rotWithShape="1">
            <a:gsLst>
              <a:gs pos="0">
                <a:srgbClr val="00A76D">
                  <a:shade val="30000"/>
                  <a:satMod val="115000"/>
                </a:srgbClr>
              </a:gs>
              <a:gs pos="50000">
                <a:srgbClr val="00A76D">
                  <a:shade val="67500"/>
                  <a:satMod val="115000"/>
                </a:srgbClr>
              </a:gs>
              <a:gs pos="100000">
                <a:srgbClr val="00A76D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  <p:sp>
        <p:nvSpPr>
          <p:cNvPr id="15" name="Triângulo retângulo 14"/>
          <p:cNvSpPr/>
          <p:nvPr/>
        </p:nvSpPr>
        <p:spPr>
          <a:xfrm rot="10800000">
            <a:off x="8517632" y="626368"/>
            <a:ext cx="626368" cy="626368"/>
          </a:xfrm>
          <a:prstGeom prst="rtTriangle">
            <a:avLst/>
          </a:prstGeom>
          <a:gradFill flip="none" rotWithShape="1">
            <a:gsLst>
              <a:gs pos="0">
                <a:srgbClr val="00A76D">
                  <a:shade val="30000"/>
                  <a:satMod val="115000"/>
                </a:srgbClr>
              </a:gs>
              <a:gs pos="50000">
                <a:srgbClr val="00A76D">
                  <a:shade val="67500"/>
                  <a:satMod val="115000"/>
                </a:srgbClr>
              </a:gs>
              <a:gs pos="100000">
                <a:srgbClr val="00A76D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  <p:sp>
        <p:nvSpPr>
          <p:cNvPr id="16" name="Triângulo retângulo 15"/>
          <p:cNvSpPr/>
          <p:nvPr/>
        </p:nvSpPr>
        <p:spPr>
          <a:xfrm rot="10800000">
            <a:off x="8517632" y="0"/>
            <a:ext cx="626368" cy="626368"/>
          </a:xfrm>
          <a:prstGeom prst="rtTriangle">
            <a:avLst/>
          </a:prstGeom>
          <a:gradFill flip="none" rotWithShape="1">
            <a:gsLst>
              <a:gs pos="0">
                <a:srgbClr val="00A76D">
                  <a:shade val="30000"/>
                  <a:satMod val="115000"/>
                </a:srgbClr>
              </a:gs>
              <a:gs pos="50000">
                <a:srgbClr val="00A76D">
                  <a:shade val="67500"/>
                  <a:satMod val="115000"/>
                </a:srgbClr>
              </a:gs>
              <a:gs pos="100000">
                <a:srgbClr val="00A76D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  <p:sp>
        <p:nvSpPr>
          <p:cNvPr id="17" name="Triângulo retângulo 16"/>
          <p:cNvSpPr/>
          <p:nvPr/>
        </p:nvSpPr>
        <p:spPr>
          <a:xfrm rot="10800000">
            <a:off x="7891463" y="0"/>
            <a:ext cx="625475" cy="627063"/>
          </a:xfrm>
          <a:prstGeom prst="rtTriangle">
            <a:avLst/>
          </a:prstGeom>
          <a:gradFill flip="none" rotWithShape="1">
            <a:gsLst>
              <a:gs pos="0">
                <a:srgbClr val="00A76D">
                  <a:shade val="30000"/>
                  <a:satMod val="115000"/>
                </a:srgbClr>
              </a:gs>
              <a:gs pos="50000">
                <a:srgbClr val="00A76D">
                  <a:shade val="67500"/>
                  <a:satMod val="115000"/>
                </a:srgbClr>
              </a:gs>
              <a:gs pos="100000">
                <a:srgbClr val="00A76D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  <p:sp>
        <p:nvSpPr>
          <p:cNvPr id="18" name="Triângulo retângulo 17"/>
          <p:cNvSpPr/>
          <p:nvPr/>
        </p:nvSpPr>
        <p:spPr>
          <a:xfrm>
            <a:off x="7891463" y="627063"/>
            <a:ext cx="625475" cy="625475"/>
          </a:xfrm>
          <a:prstGeom prst="rtTriangle">
            <a:avLst/>
          </a:prstGeom>
          <a:gradFill flip="none" rotWithShape="1">
            <a:gsLst>
              <a:gs pos="0">
                <a:srgbClr val="00A76D">
                  <a:shade val="30000"/>
                  <a:satMod val="115000"/>
                </a:srgbClr>
              </a:gs>
              <a:gs pos="50000">
                <a:srgbClr val="00A76D">
                  <a:shade val="67500"/>
                  <a:satMod val="115000"/>
                </a:srgbClr>
              </a:gs>
              <a:gs pos="100000">
                <a:srgbClr val="00A76D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  <p:sp>
        <p:nvSpPr>
          <p:cNvPr id="19" name="Triângulo retângulo 18"/>
          <p:cNvSpPr/>
          <p:nvPr/>
        </p:nvSpPr>
        <p:spPr>
          <a:xfrm rot="10800000">
            <a:off x="7264400" y="627063"/>
            <a:ext cx="627063" cy="625475"/>
          </a:xfrm>
          <a:prstGeom prst="rtTriangle">
            <a:avLst/>
          </a:prstGeom>
          <a:gradFill flip="none" rotWithShape="1">
            <a:gsLst>
              <a:gs pos="0">
                <a:srgbClr val="00A76D">
                  <a:shade val="30000"/>
                  <a:satMod val="115000"/>
                </a:srgbClr>
              </a:gs>
              <a:gs pos="50000">
                <a:srgbClr val="00A76D">
                  <a:shade val="67500"/>
                  <a:satMod val="115000"/>
                </a:srgbClr>
              </a:gs>
              <a:gs pos="100000">
                <a:srgbClr val="00A76D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  <p:sp>
        <p:nvSpPr>
          <p:cNvPr id="20" name="Triângulo retângulo 19"/>
          <p:cNvSpPr/>
          <p:nvPr/>
        </p:nvSpPr>
        <p:spPr>
          <a:xfrm rot="10800000" flipH="1" flipV="1">
            <a:off x="7264896" y="-1"/>
            <a:ext cx="626368" cy="626368"/>
          </a:xfrm>
          <a:prstGeom prst="rtTriangle">
            <a:avLst/>
          </a:prstGeom>
          <a:gradFill flip="none" rotWithShape="1">
            <a:gsLst>
              <a:gs pos="0">
                <a:srgbClr val="00A76D">
                  <a:shade val="30000"/>
                  <a:satMod val="115000"/>
                </a:srgbClr>
              </a:gs>
              <a:gs pos="50000">
                <a:srgbClr val="00A76D">
                  <a:shade val="67500"/>
                  <a:satMod val="115000"/>
                </a:srgbClr>
              </a:gs>
              <a:gs pos="100000">
                <a:srgbClr val="00A76D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  <p:sp>
        <p:nvSpPr>
          <p:cNvPr id="21" name="Triângulo retângulo 20"/>
          <p:cNvSpPr/>
          <p:nvPr/>
        </p:nvSpPr>
        <p:spPr>
          <a:xfrm rot="10800000">
            <a:off x="6638528" y="-2"/>
            <a:ext cx="626368" cy="626368"/>
          </a:xfrm>
          <a:prstGeom prst="rtTriangle">
            <a:avLst/>
          </a:prstGeom>
          <a:gradFill flip="none" rotWithShape="1">
            <a:gsLst>
              <a:gs pos="0">
                <a:srgbClr val="00A76D">
                  <a:shade val="30000"/>
                  <a:satMod val="115000"/>
                </a:srgbClr>
              </a:gs>
              <a:gs pos="50000">
                <a:srgbClr val="00A76D">
                  <a:shade val="67500"/>
                  <a:satMod val="115000"/>
                </a:srgbClr>
              </a:gs>
              <a:gs pos="100000">
                <a:srgbClr val="00A76D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  <p:sp>
        <p:nvSpPr>
          <p:cNvPr id="22" name="CaixaDeTexto 21"/>
          <p:cNvSpPr txBox="1"/>
          <p:nvPr/>
        </p:nvSpPr>
        <p:spPr>
          <a:xfrm>
            <a:off x="0" y="0"/>
            <a:ext cx="68042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1" dirty="0">
                <a:solidFill>
                  <a:srgbClr val="00A7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CONTRATAÇÃO </a:t>
            </a:r>
            <a:r>
              <a:rPr lang="pt-BR" sz="4400" b="1" dirty="0" err="1">
                <a:solidFill>
                  <a:srgbClr val="00A7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MPEs</a:t>
            </a:r>
            <a:endParaRPr lang="pt-BR" sz="4400" b="1" dirty="0">
              <a:solidFill>
                <a:srgbClr val="00A76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Subtítulo 2">
            <a:extLst>
              <a:ext uri="{FF2B5EF4-FFF2-40B4-BE49-F238E27FC236}">
                <a16:creationId xmlns:a16="http://schemas.microsoft.com/office/drawing/2014/main" id="{475150D2-A9D6-4579-93BA-D7F9A5F5B479}"/>
              </a:ext>
            </a:extLst>
          </p:cNvPr>
          <p:cNvSpPr txBox="1">
            <a:spLocks/>
          </p:cNvSpPr>
          <p:nvPr/>
        </p:nvSpPr>
        <p:spPr>
          <a:xfrm>
            <a:off x="539463" y="1851535"/>
            <a:ext cx="7776864" cy="4598909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70000"/>
              </a:lnSpc>
              <a:buFont typeface="Wingdings" panose="05000000000000000000" pitchFamily="2" charset="2"/>
              <a:buChar char="Ø"/>
              <a:defRPr/>
            </a:pPr>
            <a:r>
              <a:rPr lang="pt-BR" altLang="pt-BR" sz="1600" dirty="0">
                <a:latin typeface="Arial" panose="020B0604020202020204" pitchFamily="34" charset="0"/>
                <a:cs typeface="Arial" panose="020B0604020202020204" pitchFamily="34" charset="0"/>
              </a:rPr>
              <a:t>Expansão dos Convênios Operacionais no Paraná;</a:t>
            </a:r>
          </a:p>
          <a:p>
            <a:pPr lvl="1">
              <a:lnSpc>
                <a:spcPct val="170000"/>
              </a:lnSpc>
              <a:buFont typeface="Wingdings" panose="05000000000000000000" pitchFamily="2" charset="2"/>
              <a:buChar char="Ø"/>
              <a:defRPr/>
            </a:pPr>
            <a:r>
              <a:rPr lang="pt-BR" altLang="pt-BR" sz="1400" dirty="0">
                <a:latin typeface="Arial" panose="020B0604020202020204" pitchFamily="34" charset="0"/>
                <a:cs typeface="Arial" panose="020B0604020202020204" pitchFamily="34" charset="0"/>
              </a:rPr>
              <a:t>Convênios Operacionais com outras instituições financeiras (maior capilaridade do crédito, celeridade, simplificação);</a:t>
            </a:r>
          </a:p>
          <a:p>
            <a:pPr lvl="1">
              <a:lnSpc>
                <a:spcPct val="170000"/>
              </a:lnSpc>
              <a:buFont typeface="Wingdings" panose="05000000000000000000" pitchFamily="2" charset="2"/>
              <a:buChar char="Ø"/>
              <a:defRPr/>
            </a:pPr>
            <a:r>
              <a:rPr lang="pt-BR" altLang="pt-BR" sz="1400" dirty="0">
                <a:latin typeface="Arial" panose="020B0604020202020204" pitchFamily="34" charset="0"/>
                <a:cs typeface="Arial" panose="020B0604020202020204" pitchFamily="34" charset="0"/>
              </a:rPr>
              <a:t>Convênios com as Sociedades Garantidoras de Crédito do Paraná (</a:t>
            </a:r>
            <a:r>
              <a:rPr lang="pt-BR" altLang="pt-BR" sz="1400" dirty="0" err="1">
                <a:latin typeface="Arial" panose="020B0604020202020204" pitchFamily="34" charset="0"/>
                <a:cs typeface="Arial" panose="020B0604020202020204" pitchFamily="34" charset="0"/>
              </a:rPr>
              <a:t>SGCs</a:t>
            </a:r>
            <a:r>
              <a:rPr lang="pt-BR" altLang="pt-BR" sz="1400" dirty="0">
                <a:latin typeface="Arial" panose="020B0604020202020204" pitchFamily="34" charset="0"/>
                <a:cs typeface="Arial" panose="020B0604020202020204" pitchFamily="34" charset="0"/>
              </a:rPr>
              <a:t>);</a:t>
            </a:r>
          </a:p>
          <a:p>
            <a:pPr lvl="1">
              <a:lnSpc>
                <a:spcPct val="170000"/>
              </a:lnSpc>
              <a:buFont typeface="Wingdings" panose="05000000000000000000" pitchFamily="2" charset="2"/>
              <a:buChar char="Ø"/>
              <a:defRPr/>
            </a:pPr>
            <a:r>
              <a:rPr lang="pt-BR" altLang="pt-BR" sz="1400" dirty="0">
                <a:latin typeface="Arial" panose="020B0604020202020204" pitchFamily="34" charset="0"/>
                <a:cs typeface="Arial" panose="020B0604020202020204" pitchFamily="34" charset="0"/>
              </a:rPr>
              <a:t>Convênio com a EMBRAPII.</a:t>
            </a:r>
          </a:p>
          <a:p>
            <a:pPr lvl="1">
              <a:lnSpc>
                <a:spcPct val="170000"/>
              </a:lnSpc>
              <a:buFont typeface="Wingdings" panose="05000000000000000000" pitchFamily="2" charset="2"/>
              <a:buChar char="Ø"/>
              <a:defRPr/>
            </a:pPr>
            <a:endParaRPr lang="pt-BR" altLang="pt-B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70000"/>
              </a:lnSpc>
              <a:buFont typeface="Wingdings" panose="05000000000000000000" pitchFamily="2" charset="2"/>
              <a:buChar char="Ø"/>
              <a:defRPr/>
            </a:pPr>
            <a:r>
              <a:rPr lang="pt-BR" altLang="pt-BR" sz="1600" dirty="0">
                <a:latin typeface="Arial" panose="020B0604020202020204" pitchFamily="34" charset="0"/>
                <a:cs typeface="Arial" panose="020B0604020202020204" pitchFamily="34" charset="0"/>
              </a:rPr>
              <a:t>Criação de Programas alinhados ao Desenvolvimento Sustentável.</a:t>
            </a:r>
          </a:p>
        </p:txBody>
      </p:sp>
    </p:spTree>
    <p:extLst>
      <p:ext uri="{BB962C8B-B14F-4D97-AF65-F5344CB8AC3E}">
        <p14:creationId xmlns:p14="http://schemas.microsoft.com/office/powerpoint/2010/main" val="1736664071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riângulo isósceles 5"/>
          <p:cNvSpPr/>
          <p:nvPr/>
        </p:nvSpPr>
        <p:spPr>
          <a:xfrm rot="3600000">
            <a:off x="600076" y="942975"/>
            <a:ext cx="488950" cy="422275"/>
          </a:xfrm>
          <a:prstGeom prst="triangle">
            <a:avLst/>
          </a:prstGeom>
          <a:solidFill>
            <a:srgbClr val="88C4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  <p:sp>
        <p:nvSpPr>
          <p:cNvPr id="5" name="Retângulo 4"/>
          <p:cNvSpPr/>
          <p:nvPr/>
        </p:nvSpPr>
        <p:spPr>
          <a:xfrm>
            <a:off x="0" y="0"/>
            <a:ext cx="9144000" cy="1252538"/>
          </a:xfrm>
          <a:prstGeom prst="rect">
            <a:avLst/>
          </a:prstGeom>
          <a:solidFill>
            <a:schemeClr val="bg1"/>
          </a:solidFill>
          <a:ln>
            <a:solidFill>
              <a:srgbClr val="88C4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  <p:sp>
        <p:nvSpPr>
          <p:cNvPr id="4" name="Triângulo retângulo 3"/>
          <p:cNvSpPr/>
          <p:nvPr/>
        </p:nvSpPr>
        <p:spPr>
          <a:xfrm>
            <a:off x="8516938" y="627063"/>
            <a:ext cx="627062" cy="625475"/>
          </a:xfrm>
          <a:prstGeom prst="rtTriangle">
            <a:avLst/>
          </a:prstGeom>
          <a:gradFill flip="none" rotWithShape="1">
            <a:gsLst>
              <a:gs pos="0">
                <a:srgbClr val="00A76D">
                  <a:shade val="30000"/>
                  <a:satMod val="115000"/>
                </a:srgbClr>
              </a:gs>
              <a:gs pos="50000">
                <a:srgbClr val="00A76D">
                  <a:shade val="67500"/>
                  <a:satMod val="115000"/>
                </a:srgbClr>
              </a:gs>
              <a:gs pos="100000">
                <a:srgbClr val="00A76D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  <p:sp>
        <p:nvSpPr>
          <p:cNvPr id="11" name="Triângulo retângulo 10"/>
          <p:cNvSpPr/>
          <p:nvPr/>
        </p:nvSpPr>
        <p:spPr>
          <a:xfrm>
            <a:off x="8516938" y="0"/>
            <a:ext cx="627062" cy="627063"/>
          </a:xfrm>
          <a:prstGeom prst="rtTriangle">
            <a:avLst/>
          </a:prstGeom>
          <a:gradFill flip="none" rotWithShape="1">
            <a:gsLst>
              <a:gs pos="0">
                <a:srgbClr val="00A76D">
                  <a:shade val="30000"/>
                  <a:satMod val="115000"/>
                </a:srgbClr>
              </a:gs>
              <a:gs pos="50000">
                <a:srgbClr val="00A76D">
                  <a:shade val="67500"/>
                  <a:satMod val="115000"/>
                </a:srgbClr>
              </a:gs>
              <a:gs pos="100000">
                <a:srgbClr val="00A76D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  <p:sp>
        <p:nvSpPr>
          <p:cNvPr id="12" name="Triângulo retângulo 11"/>
          <p:cNvSpPr/>
          <p:nvPr/>
        </p:nvSpPr>
        <p:spPr>
          <a:xfrm rot="10800000">
            <a:off x="7891463" y="627063"/>
            <a:ext cx="625475" cy="625475"/>
          </a:xfrm>
          <a:prstGeom prst="rtTriangle">
            <a:avLst/>
          </a:prstGeom>
          <a:gradFill flip="none" rotWithShape="1">
            <a:gsLst>
              <a:gs pos="0">
                <a:srgbClr val="00A76D">
                  <a:shade val="30000"/>
                  <a:satMod val="115000"/>
                </a:srgbClr>
              </a:gs>
              <a:gs pos="50000">
                <a:srgbClr val="00A76D">
                  <a:shade val="67500"/>
                  <a:satMod val="115000"/>
                </a:srgbClr>
              </a:gs>
              <a:gs pos="100000">
                <a:srgbClr val="00A76D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  <p:sp>
        <p:nvSpPr>
          <p:cNvPr id="13" name="Triângulo retângulo 12"/>
          <p:cNvSpPr/>
          <p:nvPr/>
        </p:nvSpPr>
        <p:spPr>
          <a:xfrm rot="10800000" flipH="1" flipV="1">
            <a:off x="7891463" y="0"/>
            <a:ext cx="625475" cy="627063"/>
          </a:xfrm>
          <a:prstGeom prst="rtTriangle">
            <a:avLst/>
          </a:prstGeom>
          <a:gradFill flip="none" rotWithShape="1">
            <a:gsLst>
              <a:gs pos="0">
                <a:srgbClr val="00A76D">
                  <a:shade val="30000"/>
                  <a:satMod val="115000"/>
                </a:srgbClr>
              </a:gs>
              <a:gs pos="50000">
                <a:srgbClr val="00A76D">
                  <a:shade val="67500"/>
                  <a:satMod val="115000"/>
                </a:srgbClr>
              </a:gs>
              <a:gs pos="100000">
                <a:srgbClr val="00A76D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  <p:sp>
        <p:nvSpPr>
          <p:cNvPr id="14" name="Triângulo retângulo 13"/>
          <p:cNvSpPr/>
          <p:nvPr/>
        </p:nvSpPr>
        <p:spPr>
          <a:xfrm rot="10800000">
            <a:off x="7264896" y="-1"/>
            <a:ext cx="626368" cy="626368"/>
          </a:xfrm>
          <a:prstGeom prst="rtTriangle">
            <a:avLst/>
          </a:prstGeom>
          <a:gradFill flip="none" rotWithShape="1">
            <a:gsLst>
              <a:gs pos="0">
                <a:srgbClr val="00A76D">
                  <a:shade val="30000"/>
                  <a:satMod val="115000"/>
                </a:srgbClr>
              </a:gs>
              <a:gs pos="50000">
                <a:srgbClr val="00A76D">
                  <a:shade val="67500"/>
                  <a:satMod val="115000"/>
                </a:srgbClr>
              </a:gs>
              <a:gs pos="100000">
                <a:srgbClr val="00A76D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  <p:sp>
        <p:nvSpPr>
          <p:cNvPr id="15" name="Triângulo retângulo 14"/>
          <p:cNvSpPr/>
          <p:nvPr/>
        </p:nvSpPr>
        <p:spPr>
          <a:xfrm rot="10800000">
            <a:off x="8517632" y="626368"/>
            <a:ext cx="626368" cy="626368"/>
          </a:xfrm>
          <a:prstGeom prst="rtTriangle">
            <a:avLst/>
          </a:prstGeom>
          <a:gradFill flip="none" rotWithShape="1">
            <a:gsLst>
              <a:gs pos="0">
                <a:srgbClr val="00A76D">
                  <a:shade val="30000"/>
                  <a:satMod val="115000"/>
                </a:srgbClr>
              </a:gs>
              <a:gs pos="50000">
                <a:srgbClr val="00A76D">
                  <a:shade val="67500"/>
                  <a:satMod val="115000"/>
                </a:srgbClr>
              </a:gs>
              <a:gs pos="100000">
                <a:srgbClr val="00A76D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  <p:sp>
        <p:nvSpPr>
          <p:cNvPr id="16" name="Triângulo retângulo 15"/>
          <p:cNvSpPr/>
          <p:nvPr/>
        </p:nvSpPr>
        <p:spPr>
          <a:xfrm rot="10800000">
            <a:off x="8517632" y="0"/>
            <a:ext cx="626368" cy="626368"/>
          </a:xfrm>
          <a:prstGeom prst="rtTriangle">
            <a:avLst/>
          </a:prstGeom>
          <a:gradFill flip="none" rotWithShape="1">
            <a:gsLst>
              <a:gs pos="0">
                <a:srgbClr val="00A76D">
                  <a:shade val="30000"/>
                  <a:satMod val="115000"/>
                </a:srgbClr>
              </a:gs>
              <a:gs pos="50000">
                <a:srgbClr val="00A76D">
                  <a:shade val="67500"/>
                  <a:satMod val="115000"/>
                </a:srgbClr>
              </a:gs>
              <a:gs pos="100000">
                <a:srgbClr val="00A76D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  <p:sp>
        <p:nvSpPr>
          <p:cNvPr id="17" name="Triângulo retângulo 16"/>
          <p:cNvSpPr/>
          <p:nvPr/>
        </p:nvSpPr>
        <p:spPr>
          <a:xfrm rot="10800000">
            <a:off x="7891463" y="0"/>
            <a:ext cx="625475" cy="627063"/>
          </a:xfrm>
          <a:prstGeom prst="rtTriangle">
            <a:avLst/>
          </a:prstGeom>
          <a:gradFill flip="none" rotWithShape="1">
            <a:gsLst>
              <a:gs pos="0">
                <a:srgbClr val="00A76D">
                  <a:shade val="30000"/>
                  <a:satMod val="115000"/>
                </a:srgbClr>
              </a:gs>
              <a:gs pos="50000">
                <a:srgbClr val="00A76D">
                  <a:shade val="67500"/>
                  <a:satMod val="115000"/>
                </a:srgbClr>
              </a:gs>
              <a:gs pos="100000">
                <a:srgbClr val="00A76D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  <p:sp>
        <p:nvSpPr>
          <p:cNvPr id="18" name="Triângulo retângulo 17"/>
          <p:cNvSpPr/>
          <p:nvPr/>
        </p:nvSpPr>
        <p:spPr>
          <a:xfrm>
            <a:off x="7891463" y="627063"/>
            <a:ext cx="625475" cy="625475"/>
          </a:xfrm>
          <a:prstGeom prst="rtTriangle">
            <a:avLst/>
          </a:prstGeom>
          <a:gradFill flip="none" rotWithShape="1">
            <a:gsLst>
              <a:gs pos="0">
                <a:srgbClr val="00A76D">
                  <a:shade val="30000"/>
                  <a:satMod val="115000"/>
                </a:srgbClr>
              </a:gs>
              <a:gs pos="50000">
                <a:srgbClr val="00A76D">
                  <a:shade val="67500"/>
                  <a:satMod val="115000"/>
                </a:srgbClr>
              </a:gs>
              <a:gs pos="100000">
                <a:srgbClr val="00A76D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  <p:sp>
        <p:nvSpPr>
          <p:cNvPr id="19" name="Triângulo retângulo 18"/>
          <p:cNvSpPr/>
          <p:nvPr/>
        </p:nvSpPr>
        <p:spPr>
          <a:xfrm rot="10800000">
            <a:off x="7264400" y="627063"/>
            <a:ext cx="627063" cy="625475"/>
          </a:xfrm>
          <a:prstGeom prst="rtTriangle">
            <a:avLst/>
          </a:prstGeom>
          <a:gradFill flip="none" rotWithShape="1">
            <a:gsLst>
              <a:gs pos="0">
                <a:srgbClr val="00A76D">
                  <a:shade val="30000"/>
                  <a:satMod val="115000"/>
                </a:srgbClr>
              </a:gs>
              <a:gs pos="50000">
                <a:srgbClr val="00A76D">
                  <a:shade val="67500"/>
                  <a:satMod val="115000"/>
                </a:srgbClr>
              </a:gs>
              <a:gs pos="100000">
                <a:srgbClr val="00A76D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  <p:sp>
        <p:nvSpPr>
          <p:cNvPr id="20" name="Triângulo retângulo 19"/>
          <p:cNvSpPr/>
          <p:nvPr/>
        </p:nvSpPr>
        <p:spPr>
          <a:xfrm rot="10800000" flipH="1" flipV="1">
            <a:off x="7264896" y="-1"/>
            <a:ext cx="626368" cy="626368"/>
          </a:xfrm>
          <a:prstGeom prst="rtTriangle">
            <a:avLst/>
          </a:prstGeom>
          <a:gradFill flip="none" rotWithShape="1">
            <a:gsLst>
              <a:gs pos="0">
                <a:srgbClr val="00A76D">
                  <a:shade val="30000"/>
                  <a:satMod val="115000"/>
                </a:srgbClr>
              </a:gs>
              <a:gs pos="50000">
                <a:srgbClr val="00A76D">
                  <a:shade val="67500"/>
                  <a:satMod val="115000"/>
                </a:srgbClr>
              </a:gs>
              <a:gs pos="100000">
                <a:srgbClr val="00A76D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  <p:sp>
        <p:nvSpPr>
          <p:cNvPr id="21" name="Triângulo retângulo 20"/>
          <p:cNvSpPr/>
          <p:nvPr/>
        </p:nvSpPr>
        <p:spPr>
          <a:xfrm rot="10800000">
            <a:off x="6638528" y="-2"/>
            <a:ext cx="626368" cy="626368"/>
          </a:xfrm>
          <a:prstGeom prst="rtTriangle">
            <a:avLst/>
          </a:prstGeom>
          <a:gradFill flip="none" rotWithShape="1">
            <a:gsLst>
              <a:gs pos="0">
                <a:srgbClr val="00A76D">
                  <a:shade val="30000"/>
                  <a:satMod val="115000"/>
                </a:srgbClr>
              </a:gs>
              <a:gs pos="50000">
                <a:srgbClr val="00A76D">
                  <a:shade val="67500"/>
                  <a:satMod val="115000"/>
                </a:srgbClr>
              </a:gs>
              <a:gs pos="100000">
                <a:srgbClr val="00A76D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  <p:sp>
        <p:nvSpPr>
          <p:cNvPr id="22" name="CaixaDeTexto 21"/>
          <p:cNvSpPr txBox="1"/>
          <p:nvPr/>
        </p:nvSpPr>
        <p:spPr>
          <a:xfrm>
            <a:off x="0" y="0"/>
            <a:ext cx="68042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1" dirty="0">
                <a:solidFill>
                  <a:srgbClr val="00A7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CONTRATAÇÃO </a:t>
            </a:r>
            <a:r>
              <a:rPr lang="pt-BR" sz="4400" b="1" dirty="0" err="1">
                <a:solidFill>
                  <a:srgbClr val="00A7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MPEs</a:t>
            </a:r>
            <a:endParaRPr lang="pt-BR" sz="4400" b="1" dirty="0">
              <a:solidFill>
                <a:srgbClr val="00A76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3" name="Gráfico 22">
            <a:extLst>
              <a:ext uri="{FF2B5EF4-FFF2-40B4-BE49-F238E27FC236}">
                <a16:creationId xmlns:a16="http://schemas.microsoft.com/office/drawing/2014/main" id="{6EFCD686-66D5-4FCF-914F-A0C9C55DD2B6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1016462" y="1481576"/>
          <a:ext cx="7187738" cy="45526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03529540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riângulo isósceles 5"/>
          <p:cNvSpPr/>
          <p:nvPr/>
        </p:nvSpPr>
        <p:spPr>
          <a:xfrm rot="3600000">
            <a:off x="600076" y="942975"/>
            <a:ext cx="488950" cy="422275"/>
          </a:xfrm>
          <a:prstGeom prst="triangle">
            <a:avLst/>
          </a:prstGeom>
          <a:solidFill>
            <a:srgbClr val="88C4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  <p:sp>
        <p:nvSpPr>
          <p:cNvPr id="5" name="Retângulo 4"/>
          <p:cNvSpPr/>
          <p:nvPr/>
        </p:nvSpPr>
        <p:spPr>
          <a:xfrm>
            <a:off x="0" y="0"/>
            <a:ext cx="9144000" cy="1252538"/>
          </a:xfrm>
          <a:prstGeom prst="rect">
            <a:avLst/>
          </a:prstGeom>
          <a:solidFill>
            <a:schemeClr val="bg1"/>
          </a:solidFill>
          <a:ln>
            <a:solidFill>
              <a:srgbClr val="88C4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  <p:sp>
        <p:nvSpPr>
          <p:cNvPr id="4" name="Triângulo retângulo 3"/>
          <p:cNvSpPr/>
          <p:nvPr/>
        </p:nvSpPr>
        <p:spPr>
          <a:xfrm>
            <a:off x="8516938" y="627063"/>
            <a:ext cx="627062" cy="625475"/>
          </a:xfrm>
          <a:prstGeom prst="rtTriangle">
            <a:avLst/>
          </a:prstGeom>
          <a:gradFill flip="none" rotWithShape="1">
            <a:gsLst>
              <a:gs pos="0">
                <a:srgbClr val="00A76D">
                  <a:shade val="30000"/>
                  <a:satMod val="115000"/>
                </a:srgbClr>
              </a:gs>
              <a:gs pos="50000">
                <a:srgbClr val="00A76D">
                  <a:shade val="67500"/>
                  <a:satMod val="115000"/>
                </a:srgbClr>
              </a:gs>
              <a:gs pos="100000">
                <a:srgbClr val="00A76D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  <p:sp>
        <p:nvSpPr>
          <p:cNvPr id="11" name="Triângulo retângulo 10"/>
          <p:cNvSpPr/>
          <p:nvPr/>
        </p:nvSpPr>
        <p:spPr>
          <a:xfrm>
            <a:off x="8516938" y="0"/>
            <a:ext cx="627062" cy="627063"/>
          </a:xfrm>
          <a:prstGeom prst="rtTriangle">
            <a:avLst/>
          </a:prstGeom>
          <a:gradFill flip="none" rotWithShape="1">
            <a:gsLst>
              <a:gs pos="0">
                <a:srgbClr val="00A76D">
                  <a:shade val="30000"/>
                  <a:satMod val="115000"/>
                </a:srgbClr>
              </a:gs>
              <a:gs pos="50000">
                <a:srgbClr val="00A76D">
                  <a:shade val="67500"/>
                  <a:satMod val="115000"/>
                </a:srgbClr>
              </a:gs>
              <a:gs pos="100000">
                <a:srgbClr val="00A76D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  <p:sp>
        <p:nvSpPr>
          <p:cNvPr id="12" name="Triângulo retângulo 11"/>
          <p:cNvSpPr/>
          <p:nvPr/>
        </p:nvSpPr>
        <p:spPr>
          <a:xfrm rot="10800000">
            <a:off x="7891463" y="627063"/>
            <a:ext cx="625475" cy="625475"/>
          </a:xfrm>
          <a:prstGeom prst="rtTriangle">
            <a:avLst/>
          </a:prstGeom>
          <a:gradFill flip="none" rotWithShape="1">
            <a:gsLst>
              <a:gs pos="0">
                <a:srgbClr val="00A76D">
                  <a:shade val="30000"/>
                  <a:satMod val="115000"/>
                </a:srgbClr>
              </a:gs>
              <a:gs pos="50000">
                <a:srgbClr val="00A76D">
                  <a:shade val="67500"/>
                  <a:satMod val="115000"/>
                </a:srgbClr>
              </a:gs>
              <a:gs pos="100000">
                <a:srgbClr val="00A76D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  <p:sp>
        <p:nvSpPr>
          <p:cNvPr id="13" name="Triângulo retângulo 12"/>
          <p:cNvSpPr/>
          <p:nvPr/>
        </p:nvSpPr>
        <p:spPr>
          <a:xfrm rot="10800000" flipH="1" flipV="1">
            <a:off x="7891463" y="0"/>
            <a:ext cx="625475" cy="627063"/>
          </a:xfrm>
          <a:prstGeom prst="rtTriangle">
            <a:avLst/>
          </a:prstGeom>
          <a:gradFill flip="none" rotWithShape="1">
            <a:gsLst>
              <a:gs pos="0">
                <a:srgbClr val="00A76D">
                  <a:shade val="30000"/>
                  <a:satMod val="115000"/>
                </a:srgbClr>
              </a:gs>
              <a:gs pos="50000">
                <a:srgbClr val="00A76D">
                  <a:shade val="67500"/>
                  <a:satMod val="115000"/>
                </a:srgbClr>
              </a:gs>
              <a:gs pos="100000">
                <a:srgbClr val="00A76D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  <p:sp>
        <p:nvSpPr>
          <p:cNvPr id="14" name="Triângulo retângulo 13"/>
          <p:cNvSpPr/>
          <p:nvPr/>
        </p:nvSpPr>
        <p:spPr>
          <a:xfrm rot="10800000">
            <a:off x="7264896" y="-1"/>
            <a:ext cx="626368" cy="626368"/>
          </a:xfrm>
          <a:prstGeom prst="rtTriangle">
            <a:avLst/>
          </a:prstGeom>
          <a:gradFill flip="none" rotWithShape="1">
            <a:gsLst>
              <a:gs pos="0">
                <a:srgbClr val="00A76D">
                  <a:shade val="30000"/>
                  <a:satMod val="115000"/>
                </a:srgbClr>
              </a:gs>
              <a:gs pos="50000">
                <a:srgbClr val="00A76D">
                  <a:shade val="67500"/>
                  <a:satMod val="115000"/>
                </a:srgbClr>
              </a:gs>
              <a:gs pos="100000">
                <a:srgbClr val="00A76D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  <p:sp>
        <p:nvSpPr>
          <p:cNvPr id="15" name="Triângulo retângulo 14"/>
          <p:cNvSpPr/>
          <p:nvPr/>
        </p:nvSpPr>
        <p:spPr>
          <a:xfrm rot="10800000">
            <a:off x="8517632" y="626368"/>
            <a:ext cx="626368" cy="626368"/>
          </a:xfrm>
          <a:prstGeom prst="rtTriangle">
            <a:avLst/>
          </a:prstGeom>
          <a:gradFill flip="none" rotWithShape="1">
            <a:gsLst>
              <a:gs pos="0">
                <a:srgbClr val="00A76D">
                  <a:shade val="30000"/>
                  <a:satMod val="115000"/>
                </a:srgbClr>
              </a:gs>
              <a:gs pos="50000">
                <a:srgbClr val="00A76D">
                  <a:shade val="67500"/>
                  <a:satMod val="115000"/>
                </a:srgbClr>
              </a:gs>
              <a:gs pos="100000">
                <a:srgbClr val="00A76D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  <p:sp>
        <p:nvSpPr>
          <p:cNvPr id="16" name="Triângulo retângulo 15"/>
          <p:cNvSpPr/>
          <p:nvPr/>
        </p:nvSpPr>
        <p:spPr>
          <a:xfrm rot="10800000">
            <a:off x="8517632" y="0"/>
            <a:ext cx="626368" cy="626368"/>
          </a:xfrm>
          <a:prstGeom prst="rtTriangle">
            <a:avLst/>
          </a:prstGeom>
          <a:gradFill flip="none" rotWithShape="1">
            <a:gsLst>
              <a:gs pos="0">
                <a:srgbClr val="00A76D">
                  <a:shade val="30000"/>
                  <a:satMod val="115000"/>
                </a:srgbClr>
              </a:gs>
              <a:gs pos="50000">
                <a:srgbClr val="00A76D">
                  <a:shade val="67500"/>
                  <a:satMod val="115000"/>
                </a:srgbClr>
              </a:gs>
              <a:gs pos="100000">
                <a:srgbClr val="00A76D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  <p:sp>
        <p:nvSpPr>
          <p:cNvPr id="17" name="Triângulo retângulo 16"/>
          <p:cNvSpPr/>
          <p:nvPr/>
        </p:nvSpPr>
        <p:spPr>
          <a:xfrm rot="10800000">
            <a:off x="7891463" y="0"/>
            <a:ext cx="625475" cy="627063"/>
          </a:xfrm>
          <a:prstGeom prst="rtTriangle">
            <a:avLst/>
          </a:prstGeom>
          <a:gradFill flip="none" rotWithShape="1">
            <a:gsLst>
              <a:gs pos="0">
                <a:srgbClr val="00A76D">
                  <a:shade val="30000"/>
                  <a:satMod val="115000"/>
                </a:srgbClr>
              </a:gs>
              <a:gs pos="50000">
                <a:srgbClr val="00A76D">
                  <a:shade val="67500"/>
                  <a:satMod val="115000"/>
                </a:srgbClr>
              </a:gs>
              <a:gs pos="100000">
                <a:srgbClr val="00A76D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  <p:sp>
        <p:nvSpPr>
          <p:cNvPr id="18" name="Triângulo retângulo 17"/>
          <p:cNvSpPr/>
          <p:nvPr/>
        </p:nvSpPr>
        <p:spPr>
          <a:xfrm>
            <a:off x="7891463" y="627063"/>
            <a:ext cx="625475" cy="625475"/>
          </a:xfrm>
          <a:prstGeom prst="rtTriangle">
            <a:avLst/>
          </a:prstGeom>
          <a:gradFill flip="none" rotWithShape="1">
            <a:gsLst>
              <a:gs pos="0">
                <a:srgbClr val="00A76D">
                  <a:shade val="30000"/>
                  <a:satMod val="115000"/>
                </a:srgbClr>
              </a:gs>
              <a:gs pos="50000">
                <a:srgbClr val="00A76D">
                  <a:shade val="67500"/>
                  <a:satMod val="115000"/>
                </a:srgbClr>
              </a:gs>
              <a:gs pos="100000">
                <a:srgbClr val="00A76D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  <p:sp>
        <p:nvSpPr>
          <p:cNvPr id="19" name="Triângulo retângulo 18"/>
          <p:cNvSpPr/>
          <p:nvPr/>
        </p:nvSpPr>
        <p:spPr>
          <a:xfrm rot="10800000">
            <a:off x="7264400" y="627063"/>
            <a:ext cx="627063" cy="625475"/>
          </a:xfrm>
          <a:prstGeom prst="rtTriangle">
            <a:avLst/>
          </a:prstGeom>
          <a:gradFill flip="none" rotWithShape="1">
            <a:gsLst>
              <a:gs pos="0">
                <a:srgbClr val="00A76D">
                  <a:shade val="30000"/>
                  <a:satMod val="115000"/>
                </a:srgbClr>
              </a:gs>
              <a:gs pos="50000">
                <a:srgbClr val="00A76D">
                  <a:shade val="67500"/>
                  <a:satMod val="115000"/>
                </a:srgbClr>
              </a:gs>
              <a:gs pos="100000">
                <a:srgbClr val="00A76D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  <p:sp>
        <p:nvSpPr>
          <p:cNvPr id="20" name="Triângulo retângulo 19"/>
          <p:cNvSpPr/>
          <p:nvPr/>
        </p:nvSpPr>
        <p:spPr>
          <a:xfrm rot="10800000" flipH="1" flipV="1">
            <a:off x="7264896" y="-1"/>
            <a:ext cx="626368" cy="626368"/>
          </a:xfrm>
          <a:prstGeom prst="rtTriangle">
            <a:avLst/>
          </a:prstGeom>
          <a:gradFill flip="none" rotWithShape="1">
            <a:gsLst>
              <a:gs pos="0">
                <a:srgbClr val="00A76D">
                  <a:shade val="30000"/>
                  <a:satMod val="115000"/>
                </a:srgbClr>
              </a:gs>
              <a:gs pos="50000">
                <a:srgbClr val="00A76D">
                  <a:shade val="67500"/>
                  <a:satMod val="115000"/>
                </a:srgbClr>
              </a:gs>
              <a:gs pos="100000">
                <a:srgbClr val="00A76D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  <p:sp>
        <p:nvSpPr>
          <p:cNvPr id="21" name="Triângulo retângulo 20"/>
          <p:cNvSpPr/>
          <p:nvPr/>
        </p:nvSpPr>
        <p:spPr>
          <a:xfrm rot="10800000">
            <a:off x="6638528" y="-2"/>
            <a:ext cx="626368" cy="626368"/>
          </a:xfrm>
          <a:prstGeom prst="rtTriangle">
            <a:avLst/>
          </a:prstGeom>
          <a:gradFill flip="none" rotWithShape="1">
            <a:gsLst>
              <a:gs pos="0">
                <a:srgbClr val="00A76D">
                  <a:shade val="30000"/>
                  <a:satMod val="115000"/>
                </a:srgbClr>
              </a:gs>
              <a:gs pos="50000">
                <a:srgbClr val="00A76D">
                  <a:shade val="67500"/>
                  <a:satMod val="115000"/>
                </a:srgbClr>
              </a:gs>
              <a:gs pos="100000">
                <a:srgbClr val="00A76D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  <p:graphicFrame>
        <p:nvGraphicFramePr>
          <p:cNvPr id="44" name="Tabela 4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2430899"/>
              </p:ext>
            </p:extLst>
          </p:nvPr>
        </p:nvGraphicFramePr>
        <p:xfrm>
          <a:off x="41276" y="1844824"/>
          <a:ext cx="9067228" cy="2936268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10743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762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26194">
                <a:tc rowSpan="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t-BR" sz="1200" b="1" i="0" u="none" strike="noStrike" kern="1200" baseline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FUNDING</a:t>
                      </a:r>
                    </a:p>
                  </a:txBody>
                  <a:tcPr marL="91435" marR="91435" marT="45745" marB="45745" anchor="ctr">
                    <a:solidFill>
                      <a:srgbClr val="4C9A79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t-BR" sz="1200" b="1" i="0" u="none" strike="noStrike" kern="1200" baseline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LINHA</a:t>
                      </a:r>
                    </a:p>
                  </a:txBody>
                  <a:tcPr marL="91435" marR="91435" marT="45745" marB="45745" anchor="ctr">
                    <a:solidFill>
                      <a:srgbClr val="4C9A79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t-BR" sz="1200" b="1" i="0" u="none" strike="noStrike" kern="1200" baseline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PRAZO / CARÊNCIA MÁXIMOS</a:t>
                      </a:r>
                    </a:p>
                    <a:p>
                      <a:pPr marL="0" algn="ctr" defTabSz="914400" rtl="0" eaLnBrk="1" latinLnBrk="0" hangingPunct="1"/>
                      <a:r>
                        <a:rPr lang="pt-BR" sz="1200" b="1" i="0" u="none" strike="noStrike" kern="1200" baseline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(anos) </a:t>
                      </a:r>
                    </a:p>
                  </a:txBody>
                  <a:tcPr marL="91435" marR="91435" marT="45745" marB="45745" anchor="ctr">
                    <a:solidFill>
                      <a:srgbClr val="4C9A79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t-BR" sz="1200" b="1" i="0" u="none" strike="noStrike" kern="1200" baseline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PARTICIP. MÁXIMA</a:t>
                      </a:r>
                    </a:p>
                    <a:p>
                      <a:pPr marL="0" algn="ctr" defTabSz="914400" rtl="0" eaLnBrk="1" latinLnBrk="0" hangingPunct="1"/>
                      <a:r>
                        <a:rPr lang="pt-BR" sz="1200" b="1" i="0" u="none" strike="noStrike" kern="1200" baseline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(%)</a:t>
                      </a:r>
                    </a:p>
                  </a:txBody>
                  <a:tcPr marL="91435" marR="91435" marT="45745" marB="45745" anchor="ctr">
                    <a:solidFill>
                      <a:srgbClr val="4C9A7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t-BR" sz="1200" b="1" i="0" u="none" strike="noStrike" kern="1200" baseline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LIMITE</a:t>
                      </a:r>
                    </a:p>
                    <a:p>
                      <a:pPr marL="0" algn="ctr" defTabSz="914400" rtl="0" eaLnBrk="1" latinLnBrk="0" hangingPunct="1"/>
                      <a:r>
                        <a:rPr lang="pt-BR" sz="1200" b="1" i="0" u="none" strike="noStrike" kern="1200" baseline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(R$ mil)</a:t>
                      </a:r>
                    </a:p>
                  </a:txBody>
                  <a:tcPr marL="91435" marR="91435" marT="45745" marB="45745" anchor="ctr">
                    <a:solidFill>
                      <a:srgbClr val="4C9A79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pt-BR" sz="18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t-BR" sz="1200" b="1" i="0" u="none" strike="noStrike" kern="1200" baseline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TAXA DE JUROS* (%)</a:t>
                      </a:r>
                    </a:p>
                  </a:txBody>
                  <a:tcPr marL="91435" marR="91435" marT="45745" marB="45745" anchor="ctr">
                    <a:solidFill>
                      <a:srgbClr val="4C9A7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pt-BR" sz="1200" dirty="0"/>
                        <a:t>INDEX.</a:t>
                      </a:r>
                    </a:p>
                  </a:txBody>
                  <a:tcPr marL="91435" marR="91435" marT="45745" marB="45745" anchor="ctr">
                    <a:solidFill>
                      <a:srgbClr val="4C9A7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1854">
                <a:tc vMerge="1">
                  <a:txBody>
                    <a:bodyPr/>
                    <a:lstStyle/>
                    <a:p>
                      <a:endParaRPr lang="pt-BR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pt-BR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pt-BR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t-BR" sz="1200" b="1" i="0" u="none" strike="noStrike" kern="1200" baseline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MÍN.</a:t>
                      </a:r>
                    </a:p>
                  </a:txBody>
                  <a:tcPr marL="91435" marR="91435" marT="45745" marB="45745" anchor="ctr">
                    <a:solidFill>
                      <a:srgbClr val="4C9A7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t-BR" sz="1200" b="1" i="0" u="none" strike="noStrike" kern="1200" baseline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MÁX.</a:t>
                      </a:r>
                    </a:p>
                  </a:txBody>
                  <a:tcPr marL="91435" marR="91435" marT="45745" marB="45745" anchor="ctr">
                    <a:solidFill>
                      <a:srgbClr val="4C9A7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t-BR" sz="1200" b="1" i="0" u="none" strike="noStrike" kern="1200" baseline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MÍN.</a:t>
                      </a:r>
                    </a:p>
                  </a:txBody>
                  <a:tcPr marL="91435" marR="91435" marT="45745" marB="45745" anchor="ctr">
                    <a:solidFill>
                      <a:srgbClr val="4C9A7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i="0" u="none" strike="noStrike" kern="1200" baseline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MÁX.</a:t>
                      </a:r>
                    </a:p>
                  </a:txBody>
                  <a:tcPr marL="91435" marR="91435" marT="45745" marB="45745" anchor="ctr">
                    <a:solidFill>
                      <a:srgbClr val="4C9A79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8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8" marR="91438" marT="45733" marB="45733" anchor="ctr">
                    <a:solidFill>
                      <a:srgbClr val="4C9A7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6194">
                <a:tc>
                  <a:txBody>
                    <a:bodyPr/>
                    <a:lstStyle/>
                    <a:p>
                      <a:pPr algn="l"/>
                      <a:r>
                        <a:rPr lang="pt-BR" sz="1200" dirty="0"/>
                        <a:t>BNDES</a:t>
                      </a:r>
                    </a:p>
                  </a:txBody>
                  <a:tcPr marL="91435" marR="91435" marT="45745" marB="45745"/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1200" dirty="0"/>
                        <a:t>BNDES AUT MPME</a:t>
                      </a:r>
                    </a:p>
                  </a:txBody>
                  <a:tcPr marL="91435" marR="91435" marT="45745" marB="4574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/>
                        <a:t>10 </a:t>
                      </a:r>
                      <a:r>
                        <a:rPr lang="pt-BR" sz="1200" baseline="0" dirty="0"/>
                        <a:t>/ 2</a:t>
                      </a:r>
                      <a:endParaRPr lang="pt-BR" sz="1200" dirty="0"/>
                    </a:p>
                  </a:txBody>
                  <a:tcPr marL="91435" marR="91435" marT="45745" marB="4574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/>
                        <a:t>100</a:t>
                      </a:r>
                    </a:p>
                  </a:txBody>
                  <a:tcPr marL="91435" marR="91435" marT="45745" marB="4574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solidFill>
                            <a:schemeClr val="tx1"/>
                          </a:solidFill>
                        </a:rPr>
                        <a:t>50</a:t>
                      </a:r>
                    </a:p>
                  </a:txBody>
                  <a:tcPr marL="91435" marR="91435" marT="45745" marB="4574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solidFill>
                            <a:schemeClr val="tx1"/>
                          </a:solidFill>
                        </a:rPr>
                        <a:t>150.000</a:t>
                      </a:r>
                    </a:p>
                  </a:txBody>
                  <a:tcPr marL="91435" marR="91435" marT="45745" marB="4574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solidFill>
                            <a:schemeClr val="tx1"/>
                          </a:solidFill>
                        </a:rPr>
                        <a:t>5,0</a:t>
                      </a:r>
                    </a:p>
                  </a:txBody>
                  <a:tcPr marL="91435" marR="91435" marT="45745" marB="4574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solidFill>
                            <a:schemeClr val="tx1"/>
                          </a:solidFill>
                        </a:rPr>
                        <a:t>7,0</a:t>
                      </a:r>
                    </a:p>
                  </a:txBody>
                  <a:tcPr marL="91435" marR="91435" marT="45745" marB="4574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solidFill>
                            <a:schemeClr val="tx1"/>
                          </a:solidFill>
                        </a:rPr>
                        <a:t>TLP</a:t>
                      </a:r>
                    </a:p>
                  </a:txBody>
                  <a:tcPr marL="91435" marR="91435" marT="45745" marB="4574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6194">
                <a:tc>
                  <a:txBody>
                    <a:bodyPr/>
                    <a:lstStyle/>
                    <a:p>
                      <a:pPr algn="l"/>
                      <a:r>
                        <a:rPr lang="pt-BR" sz="1200" dirty="0"/>
                        <a:t>BRDE</a:t>
                      </a:r>
                    </a:p>
                  </a:txBody>
                  <a:tcPr marL="91435" marR="91435" marT="45745" marB="45745"/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1200" dirty="0"/>
                        <a:t>BRDE DESENVOLVE</a:t>
                      </a:r>
                      <a:r>
                        <a:rPr lang="pt-BR" sz="1200" baseline="0" dirty="0"/>
                        <a:t> SUL</a:t>
                      </a:r>
                      <a:endParaRPr lang="pt-BR" sz="1200" dirty="0"/>
                    </a:p>
                  </a:txBody>
                  <a:tcPr marL="91435" marR="91435" marT="45745" marB="4574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/>
                        <a:t>10 </a:t>
                      </a:r>
                      <a:r>
                        <a:rPr lang="pt-BR" sz="1200" baseline="0" dirty="0"/>
                        <a:t>/ 1</a:t>
                      </a:r>
                      <a:endParaRPr lang="pt-BR" sz="1200" dirty="0"/>
                    </a:p>
                  </a:txBody>
                  <a:tcPr marL="91435" marR="91435" marT="45745" marB="4574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/>
                        <a:t>100</a:t>
                      </a:r>
                    </a:p>
                  </a:txBody>
                  <a:tcPr marL="91435" marR="91435" marT="45745" marB="4574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solidFill>
                            <a:schemeClr val="tx1"/>
                          </a:solidFill>
                        </a:rPr>
                        <a:t>50</a:t>
                      </a:r>
                    </a:p>
                  </a:txBody>
                  <a:tcPr marL="91435" marR="91435" marT="45745" marB="4574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solidFill>
                            <a:schemeClr val="tx1"/>
                          </a:solidFill>
                        </a:rPr>
                        <a:t>7.000</a:t>
                      </a:r>
                    </a:p>
                  </a:txBody>
                  <a:tcPr marL="91435" marR="91435" marT="45745" marB="45745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>
                          <a:solidFill>
                            <a:schemeClr val="tx1"/>
                          </a:solidFill>
                        </a:rPr>
                        <a:t>3,4</a:t>
                      </a:r>
                    </a:p>
                  </a:txBody>
                  <a:tcPr marL="91435" marR="91435" marT="45745" marB="4574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solidFill>
                            <a:schemeClr val="tx1"/>
                          </a:solidFill>
                        </a:rPr>
                        <a:t>6,4</a:t>
                      </a:r>
                    </a:p>
                  </a:txBody>
                  <a:tcPr marL="91435" marR="91435" marT="45745" marB="4574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solidFill>
                            <a:schemeClr val="tx1"/>
                          </a:solidFill>
                        </a:rPr>
                        <a:t>SELIC</a:t>
                      </a:r>
                    </a:p>
                  </a:txBody>
                  <a:tcPr marL="91435" marR="91435" marT="45745" marB="4574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6194">
                <a:tc>
                  <a:txBody>
                    <a:bodyPr/>
                    <a:lstStyle/>
                    <a:p>
                      <a:pPr algn="l"/>
                      <a:r>
                        <a:rPr lang="pt-BR" sz="1200" dirty="0"/>
                        <a:t>FINEP</a:t>
                      </a:r>
                    </a:p>
                  </a:txBody>
                  <a:tcPr marL="91435" marR="91435" marT="45745" marB="45745"/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1200" dirty="0"/>
                        <a:t>FINEP INOVACRED</a:t>
                      </a:r>
                    </a:p>
                  </a:txBody>
                  <a:tcPr marL="91435" marR="91435" marT="45745" marB="4574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/>
                        <a:t>8 / 2</a:t>
                      </a:r>
                    </a:p>
                  </a:txBody>
                  <a:tcPr marL="91435" marR="91435" marT="45745" marB="4574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/>
                        <a:t>90</a:t>
                      </a:r>
                    </a:p>
                  </a:txBody>
                  <a:tcPr marL="91435" marR="91435" marT="45745" marB="4574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solidFill>
                            <a:schemeClr val="tx1"/>
                          </a:solidFill>
                        </a:rPr>
                        <a:t>50</a:t>
                      </a:r>
                    </a:p>
                  </a:txBody>
                  <a:tcPr marL="91435" marR="91435" marT="45745" marB="4574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solidFill>
                            <a:schemeClr val="tx1"/>
                          </a:solidFill>
                        </a:rPr>
                        <a:t>3.000</a:t>
                      </a:r>
                    </a:p>
                  </a:txBody>
                  <a:tcPr marL="91435" marR="91435" marT="45745" marB="45745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>
                          <a:solidFill>
                            <a:schemeClr val="tx1"/>
                          </a:solidFill>
                        </a:rPr>
                        <a:t>0,0</a:t>
                      </a:r>
                    </a:p>
                  </a:txBody>
                  <a:tcPr marL="91435" marR="91435" marT="45745" marB="4574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solidFill>
                            <a:schemeClr val="tx1"/>
                          </a:solidFill>
                        </a:rPr>
                        <a:t>1,0</a:t>
                      </a:r>
                    </a:p>
                  </a:txBody>
                  <a:tcPr marL="91435" marR="91435" marT="45745" marB="4574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solidFill>
                            <a:schemeClr val="tx1"/>
                          </a:solidFill>
                        </a:rPr>
                        <a:t>TJLP</a:t>
                      </a:r>
                    </a:p>
                  </a:txBody>
                  <a:tcPr marL="91435" marR="91435" marT="45745" marB="4574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6194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t-BR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BNDES</a:t>
                      </a:r>
                    </a:p>
                  </a:txBody>
                  <a:tcPr marL="91435" marR="91435" marT="45745" marB="45745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t-BR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MPME INOVADORA</a:t>
                      </a:r>
                    </a:p>
                  </a:txBody>
                  <a:tcPr marL="91435" marR="91435" marT="45745" marB="45745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t-BR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 / 4</a:t>
                      </a:r>
                    </a:p>
                  </a:txBody>
                  <a:tcPr marL="91435" marR="91435" marT="45745" marB="45745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t-BR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90</a:t>
                      </a:r>
                    </a:p>
                  </a:txBody>
                  <a:tcPr marL="91435" marR="91435" marT="45745" marB="45745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t-BR" sz="12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50</a:t>
                      </a:r>
                    </a:p>
                  </a:txBody>
                  <a:tcPr marL="91435" marR="91435" marT="45745" marB="45745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t-BR" sz="12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20.000</a:t>
                      </a:r>
                    </a:p>
                  </a:txBody>
                  <a:tcPr marL="91435" marR="91435" marT="45745" marB="45745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>
                          <a:solidFill>
                            <a:schemeClr val="tx1"/>
                          </a:solidFill>
                        </a:rPr>
                        <a:t>4,3</a:t>
                      </a:r>
                    </a:p>
                  </a:txBody>
                  <a:tcPr marL="91435" marR="91435" marT="45745" marB="4574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solidFill>
                            <a:schemeClr val="tx1"/>
                          </a:solidFill>
                        </a:rPr>
                        <a:t>6,5</a:t>
                      </a:r>
                    </a:p>
                  </a:txBody>
                  <a:tcPr marL="91435" marR="91435" marT="45745" marB="45745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t-BR" sz="12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TLP</a:t>
                      </a:r>
                    </a:p>
                  </a:txBody>
                  <a:tcPr marL="91435" marR="91435" marT="45745" marB="4574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6194">
                <a:tc>
                  <a:txBody>
                    <a:bodyPr/>
                    <a:lstStyle/>
                    <a:p>
                      <a:pPr algn="l"/>
                      <a:r>
                        <a:rPr lang="pt-BR" sz="1200" dirty="0"/>
                        <a:t>AFD</a:t>
                      </a:r>
                    </a:p>
                  </a:txBody>
                  <a:tcPr marL="91435" marR="91435" marT="45745" marB="45745"/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1200" dirty="0"/>
                        <a:t>BRDE AFD</a:t>
                      </a:r>
                    </a:p>
                  </a:txBody>
                  <a:tcPr marL="91435" marR="91435" marT="45745" marB="4574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/>
                        <a:t>12 / 2</a:t>
                      </a:r>
                    </a:p>
                  </a:txBody>
                  <a:tcPr marL="91435" marR="91435" marT="45745" marB="4574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/>
                        <a:t>100</a:t>
                      </a:r>
                    </a:p>
                  </a:txBody>
                  <a:tcPr marL="91435" marR="91435" marT="45745" marB="4574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/>
                        <a:t>250</a:t>
                      </a:r>
                    </a:p>
                  </a:txBody>
                  <a:tcPr marL="91435" marR="91435" marT="45745" marB="4574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€ </a:t>
                      </a:r>
                      <a:r>
                        <a:rPr lang="pt-BR" sz="1200" dirty="0"/>
                        <a:t>20.000</a:t>
                      </a:r>
                    </a:p>
                  </a:txBody>
                  <a:tcPr marL="91435" marR="91435" marT="45745" marB="45745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t-BR" sz="1200" dirty="0"/>
                        <a:t>5,34</a:t>
                      </a:r>
                    </a:p>
                  </a:txBody>
                  <a:tcPr marL="91435" marR="91435" marT="45745" marB="45745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/>
                        <a:t>EURIBOR</a:t>
                      </a:r>
                    </a:p>
                  </a:txBody>
                  <a:tcPr marL="91435" marR="91435" marT="45745" marB="45745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6194">
                <a:tc>
                  <a:txBody>
                    <a:bodyPr/>
                    <a:lstStyle/>
                    <a:p>
                      <a:pPr algn="l"/>
                      <a:r>
                        <a:rPr lang="pt-BR" sz="1200" dirty="0"/>
                        <a:t>BEI</a:t>
                      </a:r>
                    </a:p>
                  </a:txBody>
                  <a:tcPr marL="91435" marR="91435" marT="45745" marB="45745"/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1200" dirty="0"/>
                        <a:t>BRDE BEI</a:t>
                      </a:r>
                    </a:p>
                  </a:txBody>
                  <a:tcPr marL="91435" marR="91435" marT="45745" marB="4574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/>
                        <a:t>10 / 2</a:t>
                      </a:r>
                    </a:p>
                  </a:txBody>
                  <a:tcPr marL="91435" marR="91435" marT="45745" marB="4574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/>
                        <a:t>75</a:t>
                      </a:r>
                    </a:p>
                  </a:txBody>
                  <a:tcPr marL="91435" marR="91435" marT="45745" marB="4574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/>
                        <a:t>250</a:t>
                      </a:r>
                    </a:p>
                  </a:txBody>
                  <a:tcPr marL="91435" marR="91435" marT="45745" marB="4574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€ </a:t>
                      </a:r>
                      <a:r>
                        <a:rPr lang="pt-BR" sz="1200" dirty="0"/>
                        <a:t>50.000</a:t>
                      </a:r>
                    </a:p>
                  </a:txBody>
                  <a:tcPr marL="91435" marR="91435" marT="45745" marB="45745"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/>
                        <a:t>4,03</a:t>
                      </a:r>
                    </a:p>
                  </a:txBody>
                  <a:tcPr marL="91435" marR="91435" marT="45745" marB="45745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/>
                        <a:t>EURIBOR</a:t>
                      </a:r>
                    </a:p>
                  </a:txBody>
                  <a:tcPr marL="91435" marR="91435" marT="45745" marB="4574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5" name="CaixaDeTexto 44"/>
          <p:cNvSpPr txBox="1"/>
          <p:nvPr/>
        </p:nvSpPr>
        <p:spPr>
          <a:xfrm>
            <a:off x="4219071" y="4811047"/>
            <a:ext cx="4865687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sz="1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A taxa final de juros é definida somente após a análise de risco. </a:t>
            </a:r>
            <a:endParaRPr lang="pt-BR" sz="1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CaixaDeTexto 21"/>
          <p:cNvSpPr txBox="1"/>
          <p:nvPr/>
        </p:nvSpPr>
        <p:spPr>
          <a:xfrm>
            <a:off x="0" y="0"/>
            <a:ext cx="68042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1" dirty="0">
                <a:solidFill>
                  <a:srgbClr val="00A7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FINANCIAMENTO</a:t>
            </a:r>
          </a:p>
        </p:txBody>
      </p:sp>
      <p:pic>
        <p:nvPicPr>
          <p:cNvPr id="23" name="Picture 2" descr="Resultado de imagem para AFD FRANCE">
            <a:extLst>
              <a:ext uri="{FF2B5EF4-FFF2-40B4-BE49-F238E27FC236}">
                <a16:creationId xmlns:a16="http://schemas.microsoft.com/office/drawing/2014/main" id="{E4B37FDB-3924-471A-88CD-058DDCD585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6020927"/>
            <a:ext cx="1314096" cy="513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Resultado de imagem para bei">
            <a:extLst>
              <a:ext uri="{FF2B5EF4-FFF2-40B4-BE49-F238E27FC236}">
                <a16:creationId xmlns:a16="http://schemas.microsoft.com/office/drawing/2014/main" id="{8C522070-FFB4-4099-80BA-4366C2BD55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5818" y="5142786"/>
            <a:ext cx="1981067" cy="1011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C:\Users\nelson.ronnie\Desktop\marcas\Parcerios\bndes.png">
            <a:extLst>
              <a:ext uri="{FF2B5EF4-FFF2-40B4-BE49-F238E27FC236}">
                <a16:creationId xmlns:a16="http://schemas.microsoft.com/office/drawing/2014/main" id="{E2733C73-3B6D-4B12-89DF-1E2679D9D6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6122627"/>
            <a:ext cx="1694001" cy="310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4">
            <a:extLst>
              <a:ext uri="{FF2B5EF4-FFF2-40B4-BE49-F238E27FC236}">
                <a16:creationId xmlns:a16="http://schemas.microsoft.com/office/drawing/2014/main" id="{20869F0D-6916-4ED1-AEDA-EC773B4F57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103" y="5154513"/>
            <a:ext cx="1927737" cy="72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17" descr="C:\Users\nelson.ronnie\Desktop\logo_novo.jpg">
            <a:extLst>
              <a:ext uri="{FF2B5EF4-FFF2-40B4-BE49-F238E27FC236}">
                <a16:creationId xmlns:a16="http://schemas.microsoft.com/office/drawing/2014/main" id="{ED9C5BC1-EC9C-4322-8D07-D960A21628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9187" y="5177371"/>
            <a:ext cx="1353832" cy="707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3867120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riângulo isósceles 5"/>
          <p:cNvSpPr/>
          <p:nvPr/>
        </p:nvSpPr>
        <p:spPr>
          <a:xfrm rot="3600000">
            <a:off x="599867" y="943117"/>
            <a:ext cx="489225" cy="421746"/>
          </a:xfrm>
          <a:prstGeom prst="triangle">
            <a:avLst/>
          </a:prstGeom>
          <a:solidFill>
            <a:srgbClr val="88C4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70500" y="1458511"/>
            <a:ext cx="7632848" cy="1090448"/>
          </a:xfrm>
        </p:spPr>
        <p:txBody>
          <a:bodyPr>
            <a:noAutofit/>
          </a:bodyPr>
          <a:lstStyle/>
          <a:p>
            <a:pPr marL="285750" lvl="1" indent="-285750" algn="l">
              <a:buFont typeface="Wingdings" panose="05000000000000000000" pitchFamily="2" charset="2"/>
              <a:buChar char="Ø"/>
              <a:defRPr/>
            </a:pPr>
            <a:r>
              <a:rPr lang="pt-BR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Aquisição de máquinas e equipamentos com maiores índices de eficiência energética ou que contribuam para a redução de emissão de gases do efeito estufa.</a:t>
            </a:r>
          </a:p>
          <a:p>
            <a:pPr marL="285750" lvl="1" indent="-285750" algn="l">
              <a:buFont typeface="Wingdings" panose="05000000000000000000" pitchFamily="2" charset="2"/>
              <a:buChar char="Ø"/>
              <a:defRPr/>
            </a:pPr>
            <a:r>
              <a:rPr lang="pt-BR" altLang="pt-BR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Foco em Sistemas Geradores Fotovoltaicos</a:t>
            </a:r>
          </a:p>
        </p:txBody>
      </p:sp>
      <p:sp>
        <p:nvSpPr>
          <p:cNvPr id="5" name="Retângulo 4"/>
          <p:cNvSpPr/>
          <p:nvPr/>
        </p:nvSpPr>
        <p:spPr>
          <a:xfrm>
            <a:off x="0" y="-1"/>
            <a:ext cx="9144000" cy="1252736"/>
          </a:xfrm>
          <a:prstGeom prst="rect">
            <a:avLst/>
          </a:prstGeom>
          <a:solidFill>
            <a:schemeClr val="bg1"/>
          </a:solidFill>
          <a:ln>
            <a:solidFill>
              <a:srgbClr val="88C4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" name="CaixaDeTexto 1"/>
          <p:cNvSpPr txBox="1"/>
          <p:nvPr/>
        </p:nvSpPr>
        <p:spPr>
          <a:xfrm>
            <a:off x="0" y="0"/>
            <a:ext cx="67687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1" dirty="0">
                <a:solidFill>
                  <a:srgbClr val="00A7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FUNDO CLIMA</a:t>
            </a:r>
          </a:p>
        </p:txBody>
      </p:sp>
      <p:sp>
        <p:nvSpPr>
          <p:cNvPr id="4" name="Triângulo retângulo 3"/>
          <p:cNvSpPr/>
          <p:nvPr/>
        </p:nvSpPr>
        <p:spPr>
          <a:xfrm>
            <a:off x="8517632" y="626369"/>
            <a:ext cx="626368" cy="626368"/>
          </a:xfrm>
          <a:prstGeom prst="rtTriangle">
            <a:avLst/>
          </a:prstGeom>
          <a:gradFill flip="none" rotWithShape="1">
            <a:gsLst>
              <a:gs pos="0">
                <a:srgbClr val="00A76D">
                  <a:shade val="30000"/>
                  <a:satMod val="115000"/>
                </a:srgbClr>
              </a:gs>
              <a:gs pos="50000">
                <a:srgbClr val="00A76D">
                  <a:shade val="67500"/>
                  <a:satMod val="115000"/>
                </a:srgbClr>
              </a:gs>
              <a:gs pos="100000">
                <a:srgbClr val="00A76D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Triângulo retângulo 10"/>
          <p:cNvSpPr/>
          <p:nvPr/>
        </p:nvSpPr>
        <p:spPr>
          <a:xfrm>
            <a:off x="8517632" y="1"/>
            <a:ext cx="626368" cy="626368"/>
          </a:xfrm>
          <a:prstGeom prst="rtTriangle">
            <a:avLst/>
          </a:prstGeom>
          <a:gradFill flip="none" rotWithShape="1">
            <a:gsLst>
              <a:gs pos="0">
                <a:srgbClr val="00A76D">
                  <a:shade val="30000"/>
                  <a:satMod val="115000"/>
                </a:srgbClr>
              </a:gs>
              <a:gs pos="50000">
                <a:srgbClr val="00A76D">
                  <a:shade val="67500"/>
                  <a:satMod val="115000"/>
                </a:srgbClr>
              </a:gs>
              <a:gs pos="100000">
                <a:srgbClr val="00A76D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Triângulo retângulo 11"/>
          <p:cNvSpPr/>
          <p:nvPr/>
        </p:nvSpPr>
        <p:spPr>
          <a:xfrm rot="10800000">
            <a:off x="7891264" y="626368"/>
            <a:ext cx="626368" cy="626368"/>
          </a:xfrm>
          <a:prstGeom prst="rtTriangle">
            <a:avLst/>
          </a:prstGeom>
          <a:gradFill flip="none" rotWithShape="1">
            <a:gsLst>
              <a:gs pos="0">
                <a:srgbClr val="00A76D">
                  <a:shade val="30000"/>
                  <a:satMod val="115000"/>
                </a:srgbClr>
              </a:gs>
              <a:gs pos="50000">
                <a:srgbClr val="00A76D">
                  <a:shade val="67500"/>
                  <a:satMod val="115000"/>
                </a:srgbClr>
              </a:gs>
              <a:gs pos="100000">
                <a:srgbClr val="00A76D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Triângulo retângulo 12"/>
          <p:cNvSpPr/>
          <p:nvPr/>
        </p:nvSpPr>
        <p:spPr>
          <a:xfrm rot="10800000" flipH="1" flipV="1">
            <a:off x="7891264" y="0"/>
            <a:ext cx="626368" cy="626368"/>
          </a:xfrm>
          <a:prstGeom prst="rtTriangle">
            <a:avLst/>
          </a:prstGeom>
          <a:gradFill flip="none" rotWithShape="1">
            <a:gsLst>
              <a:gs pos="0">
                <a:srgbClr val="00A76D">
                  <a:shade val="30000"/>
                  <a:satMod val="115000"/>
                </a:srgbClr>
              </a:gs>
              <a:gs pos="50000">
                <a:srgbClr val="00A76D">
                  <a:shade val="67500"/>
                  <a:satMod val="115000"/>
                </a:srgbClr>
              </a:gs>
              <a:gs pos="100000">
                <a:srgbClr val="00A76D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Triângulo retângulo 13"/>
          <p:cNvSpPr/>
          <p:nvPr/>
        </p:nvSpPr>
        <p:spPr>
          <a:xfrm rot="10800000">
            <a:off x="7264896" y="-1"/>
            <a:ext cx="626368" cy="626368"/>
          </a:xfrm>
          <a:prstGeom prst="rtTriangle">
            <a:avLst/>
          </a:prstGeom>
          <a:gradFill flip="none" rotWithShape="1">
            <a:gsLst>
              <a:gs pos="0">
                <a:srgbClr val="00A76D">
                  <a:shade val="30000"/>
                  <a:satMod val="115000"/>
                </a:srgbClr>
              </a:gs>
              <a:gs pos="50000">
                <a:srgbClr val="00A76D">
                  <a:shade val="67500"/>
                  <a:satMod val="115000"/>
                </a:srgbClr>
              </a:gs>
              <a:gs pos="100000">
                <a:srgbClr val="00A76D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Triângulo retângulo 14"/>
          <p:cNvSpPr/>
          <p:nvPr/>
        </p:nvSpPr>
        <p:spPr>
          <a:xfrm rot="10800000">
            <a:off x="8517632" y="626368"/>
            <a:ext cx="626368" cy="626368"/>
          </a:xfrm>
          <a:prstGeom prst="rtTriangle">
            <a:avLst/>
          </a:prstGeom>
          <a:gradFill flip="none" rotWithShape="1">
            <a:gsLst>
              <a:gs pos="0">
                <a:srgbClr val="00A76D">
                  <a:shade val="30000"/>
                  <a:satMod val="115000"/>
                </a:srgbClr>
              </a:gs>
              <a:gs pos="50000">
                <a:srgbClr val="00A76D">
                  <a:shade val="67500"/>
                  <a:satMod val="115000"/>
                </a:srgbClr>
              </a:gs>
              <a:gs pos="100000">
                <a:srgbClr val="00A76D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Triângulo retângulo 15"/>
          <p:cNvSpPr/>
          <p:nvPr/>
        </p:nvSpPr>
        <p:spPr>
          <a:xfrm rot="10800000">
            <a:off x="8517632" y="0"/>
            <a:ext cx="626368" cy="626368"/>
          </a:xfrm>
          <a:prstGeom prst="rtTriangle">
            <a:avLst/>
          </a:prstGeom>
          <a:gradFill flip="none" rotWithShape="1">
            <a:gsLst>
              <a:gs pos="0">
                <a:srgbClr val="00A76D">
                  <a:shade val="30000"/>
                  <a:satMod val="115000"/>
                </a:srgbClr>
              </a:gs>
              <a:gs pos="50000">
                <a:srgbClr val="00A76D">
                  <a:shade val="67500"/>
                  <a:satMod val="115000"/>
                </a:srgbClr>
              </a:gs>
              <a:gs pos="100000">
                <a:srgbClr val="00A76D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Triângulo retângulo 16"/>
          <p:cNvSpPr/>
          <p:nvPr/>
        </p:nvSpPr>
        <p:spPr>
          <a:xfrm rot="10800000">
            <a:off x="7891264" y="-1"/>
            <a:ext cx="626368" cy="626368"/>
          </a:xfrm>
          <a:prstGeom prst="rtTriangle">
            <a:avLst/>
          </a:prstGeom>
          <a:gradFill flip="none" rotWithShape="1">
            <a:gsLst>
              <a:gs pos="0">
                <a:srgbClr val="00A76D">
                  <a:shade val="30000"/>
                  <a:satMod val="115000"/>
                </a:srgbClr>
              </a:gs>
              <a:gs pos="50000">
                <a:srgbClr val="00A76D">
                  <a:shade val="67500"/>
                  <a:satMod val="115000"/>
                </a:srgbClr>
              </a:gs>
              <a:gs pos="100000">
                <a:srgbClr val="00A76D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Triângulo retângulo 17"/>
          <p:cNvSpPr/>
          <p:nvPr/>
        </p:nvSpPr>
        <p:spPr>
          <a:xfrm>
            <a:off x="7891264" y="626368"/>
            <a:ext cx="626368" cy="626368"/>
          </a:xfrm>
          <a:prstGeom prst="rtTriangle">
            <a:avLst/>
          </a:prstGeom>
          <a:gradFill flip="none" rotWithShape="1">
            <a:gsLst>
              <a:gs pos="0">
                <a:srgbClr val="00A76D">
                  <a:shade val="30000"/>
                  <a:satMod val="115000"/>
                </a:srgbClr>
              </a:gs>
              <a:gs pos="50000">
                <a:srgbClr val="00A76D">
                  <a:shade val="67500"/>
                  <a:satMod val="115000"/>
                </a:srgbClr>
              </a:gs>
              <a:gs pos="100000">
                <a:srgbClr val="00A76D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Triângulo retângulo 18"/>
          <p:cNvSpPr/>
          <p:nvPr/>
        </p:nvSpPr>
        <p:spPr>
          <a:xfrm rot="10800000">
            <a:off x="7264896" y="626367"/>
            <a:ext cx="626368" cy="626368"/>
          </a:xfrm>
          <a:prstGeom prst="rtTriangle">
            <a:avLst/>
          </a:prstGeom>
          <a:gradFill flip="none" rotWithShape="1">
            <a:gsLst>
              <a:gs pos="0">
                <a:srgbClr val="00A76D">
                  <a:shade val="30000"/>
                  <a:satMod val="115000"/>
                </a:srgbClr>
              </a:gs>
              <a:gs pos="50000">
                <a:srgbClr val="00A76D">
                  <a:shade val="67500"/>
                  <a:satMod val="115000"/>
                </a:srgbClr>
              </a:gs>
              <a:gs pos="100000">
                <a:srgbClr val="00A76D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Triângulo retângulo 19"/>
          <p:cNvSpPr/>
          <p:nvPr/>
        </p:nvSpPr>
        <p:spPr>
          <a:xfrm rot="10800000" flipH="1" flipV="1">
            <a:off x="7264896" y="-1"/>
            <a:ext cx="626368" cy="626368"/>
          </a:xfrm>
          <a:prstGeom prst="rtTriangle">
            <a:avLst/>
          </a:prstGeom>
          <a:gradFill flip="none" rotWithShape="1">
            <a:gsLst>
              <a:gs pos="0">
                <a:srgbClr val="00A76D">
                  <a:shade val="30000"/>
                  <a:satMod val="115000"/>
                </a:srgbClr>
              </a:gs>
              <a:gs pos="50000">
                <a:srgbClr val="00A76D">
                  <a:shade val="67500"/>
                  <a:satMod val="115000"/>
                </a:srgbClr>
              </a:gs>
              <a:gs pos="100000">
                <a:srgbClr val="00A76D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Triângulo retângulo 20"/>
          <p:cNvSpPr/>
          <p:nvPr/>
        </p:nvSpPr>
        <p:spPr>
          <a:xfrm rot="10800000">
            <a:off x="6638528" y="-2"/>
            <a:ext cx="626368" cy="626368"/>
          </a:xfrm>
          <a:prstGeom prst="rtTriangle">
            <a:avLst/>
          </a:prstGeom>
          <a:gradFill flip="none" rotWithShape="1">
            <a:gsLst>
              <a:gs pos="0">
                <a:srgbClr val="00A76D">
                  <a:shade val="30000"/>
                  <a:satMod val="115000"/>
                </a:srgbClr>
              </a:gs>
              <a:gs pos="50000">
                <a:srgbClr val="00A76D">
                  <a:shade val="67500"/>
                  <a:satMod val="115000"/>
                </a:srgbClr>
              </a:gs>
              <a:gs pos="100000">
                <a:srgbClr val="00A76D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2" name="Retângulo 31"/>
          <p:cNvSpPr/>
          <p:nvPr/>
        </p:nvSpPr>
        <p:spPr>
          <a:xfrm>
            <a:off x="683568" y="2852936"/>
            <a:ext cx="7632848" cy="720000"/>
          </a:xfrm>
          <a:prstGeom prst="rect">
            <a:avLst/>
          </a:prstGeom>
          <a:noFill/>
          <a:ln w="12700">
            <a:solidFill>
              <a:srgbClr val="88C4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33" name="Gráfico 32"/>
          <p:cNvGraphicFramePr/>
          <p:nvPr>
            <p:extLst/>
          </p:nvPr>
        </p:nvGraphicFramePr>
        <p:xfrm>
          <a:off x="613759" y="4869160"/>
          <a:ext cx="1071298" cy="8977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4" name="Pentágono 33"/>
          <p:cNvSpPr/>
          <p:nvPr/>
        </p:nvSpPr>
        <p:spPr>
          <a:xfrm>
            <a:off x="683567" y="2852936"/>
            <a:ext cx="2160241" cy="720000"/>
          </a:xfrm>
          <a:prstGeom prst="homePlate">
            <a:avLst/>
          </a:prstGeom>
          <a:solidFill>
            <a:srgbClr val="88C4AA"/>
          </a:solidFill>
          <a:ln w="12700">
            <a:solidFill>
              <a:srgbClr val="88C4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PRAZO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Retângulo 34"/>
          <p:cNvSpPr/>
          <p:nvPr/>
        </p:nvSpPr>
        <p:spPr>
          <a:xfrm>
            <a:off x="683568" y="3645024"/>
            <a:ext cx="7632848" cy="720000"/>
          </a:xfrm>
          <a:prstGeom prst="rect">
            <a:avLst/>
          </a:prstGeom>
          <a:noFill/>
          <a:ln w="12700">
            <a:solidFill>
              <a:srgbClr val="88C4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0" name="Pentágono 39"/>
          <p:cNvSpPr/>
          <p:nvPr/>
        </p:nvSpPr>
        <p:spPr>
          <a:xfrm>
            <a:off x="683567" y="3645024"/>
            <a:ext cx="2160241" cy="720000"/>
          </a:xfrm>
          <a:prstGeom prst="homePlate">
            <a:avLst/>
          </a:prstGeom>
          <a:solidFill>
            <a:srgbClr val="88C4AA"/>
          </a:solidFill>
          <a:ln w="12700">
            <a:solidFill>
              <a:srgbClr val="88C4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TAXA DE JUROS</a:t>
            </a:r>
          </a:p>
        </p:txBody>
      </p:sp>
      <p:sp>
        <p:nvSpPr>
          <p:cNvPr id="41" name="Retângulo 40"/>
          <p:cNvSpPr/>
          <p:nvPr/>
        </p:nvSpPr>
        <p:spPr>
          <a:xfrm>
            <a:off x="683568" y="4437112"/>
            <a:ext cx="7632848" cy="720000"/>
          </a:xfrm>
          <a:prstGeom prst="rect">
            <a:avLst/>
          </a:prstGeom>
          <a:noFill/>
          <a:ln w="12700">
            <a:solidFill>
              <a:srgbClr val="88C4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4" name="Pentágono 43"/>
          <p:cNvSpPr/>
          <p:nvPr/>
        </p:nvSpPr>
        <p:spPr>
          <a:xfrm>
            <a:off x="683567" y="4437112"/>
            <a:ext cx="2160241" cy="720000"/>
          </a:xfrm>
          <a:prstGeom prst="homePlate">
            <a:avLst/>
          </a:prstGeom>
          <a:solidFill>
            <a:srgbClr val="88C4AA"/>
          </a:solidFill>
          <a:ln w="12700">
            <a:solidFill>
              <a:srgbClr val="88C4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PARTICIPAÇÃO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CaixaDeTexto 44"/>
          <p:cNvSpPr txBox="1"/>
          <p:nvPr/>
        </p:nvSpPr>
        <p:spPr>
          <a:xfrm>
            <a:off x="2977200" y="3060064"/>
            <a:ext cx="5400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Até 12 anos, incluídos até 24 meses de carência</a:t>
            </a:r>
          </a:p>
        </p:txBody>
      </p:sp>
      <p:sp>
        <p:nvSpPr>
          <p:cNvPr id="46" name="CaixaDeTexto 45"/>
          <p:cNvSpPr txBox="1"/>
          <p:nvPr/>
        </p:nvSpPr>
        <p:spPr>
          <a:xfrm>
            <a:off x="2975233" y="3819680"/>
            <a:ext cx="5400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4,03 % a.a.</a:t>
            </a:r>
          </a:p>
        </p:txBody>
      </p:sp>
      <p:sp>
        <p:nvSpPr>
          <p:cNvPr id="47" name="CaixaDeTexto 46"/>
          <p:cNvSpPr txBox="1"/>
          <p:nvPr/>
        </p:nvSpPr>
        <p:spPr>
          <a:xfrm>
            <a:off x="2977200" y="4627835"/>
            <a:ext cx="5400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Até 80% do investimento</a:t>
            </a:r>
          </a:p>
        </p:txBody>
      </p:sp>
      <p:sp>
        <p:nvSpPr>
          <p:cNvPr id="48" name="Retângulo 47"/>
          <p:cNvSpPr/>
          <p:nvPr/>
        </p:nvSpPr>
        <p:spPr>
          <a:xfrm>
            <a:off x="683568" y="5229280"/>
            <a:ext cx="7632848" cy="720000"/>
          </a:xfrm>
          <a:prstGeom prst="rect">
            <a:avLst/>
          </a:prstGeom>
          <a:noFill/>
          <a:ln w="12700">
            <a:solidFill>
              <a:srgbClr val="88C4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9" name="Pentágono 48"/>
          <p:cNvSpPr/>
          <p:nvPr/>
        </p:nvSpPr>
        <p:spPr>
          <a:xfrm>
            <a:off x="683567" y="5229280"/>
            <a:ext cx="2160241" cy="720000"/>
          </a:xfrm>
          <a:prstGeom prst="homePlate">
            <a:avLst/>
          </a:prstGeom>
          <a:solidFill>
            <a:srgbClr val="88C4AA"/>
          </a:solidFill>
          <a:ln w="12700">
            <a:solidFill>
              <a:srgbClr val="88C4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LIMITE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CaixaDeTexto 49"/>
          <p:cNvSpPr txBox="1"/>
          <p:nvPr/>
        </p:nvSpPr>
        <p:spPr>
          <a:xfrm>
            <a:off x="2977200" y="5420003"/>
            <a:ext cx="5400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Empresa ou Grupo Econômico com ROB &lt; R$ 4,8 mi</a:t>
            </a:r>
          </a:p>
        </p:txBody>
      </p:sp>
      <p:pic>
        <p:nvPicPr>
          <p:cNvPr id="36" name="Imagem 4">
            <a:extLst>
              <a:ext uri="{FF2B5EF4-FFF2-40B4-BE49-F238E27FC236}">
                <a16:creationId xmlns:a16="http://schemas.microsoft.com/office/drawing/2014/main" id="{86DA966C-757F-48B9-A40C-AB82955AC3E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2324" y="370618"/>
            <a:ext cx="1907096" cy="53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9097355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riângulo isósceles 5"/>
          <p:cNvSpPr/>
          <p:nvPr/>
        </p:nvSpPr>
        <p:spPr>
          <a:xfrm rot="3600000">
            <a:off x="599867" y="943117"/>
            <a:ext cx="489225" cy="421746"/>
          </a:xfrm>
          <a:prstGeom prst="triangle">
            <a:avLst/>
          </a:prstGeom>
          <a:solidFill>
            <a:srgbClr val="88C4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0" y="-1"/>
            <a:ext cx="9144000" cy="1252736"/>
          </a:xfrm>
          <a:prstGeom prst="rect">
            <a:avLst/>
          </a:prstGeom>
          <a:solidFill>
            <a:schemeClr val="bg1"/>
          </a:solidFill>
          <a:ln>
            <a:solidFill>
              <a:srgbClr val="88C4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" name="CaixaDeTexto 1"/>
          <p:cNvSpPr txBox="1"/>
          <p:nvPr/>
        </p:nvSpPr>
        <p:spPr>
          <a:xfrm>
            <a:off x="0" y="0"/>
            <a:ext cx="67687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1" dirty="0">
                <a:solidFill>
                  <a:srgbClr val="00A7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CASES</a:t>
            </a:r>
          </a:p>
        </p:txBody>
      </p:sp>
      <p:sp>
        <p:nvSpPr>
          <p:cNvPr id="4" name="Triângulo retângulo 3"/>
          <p:cNvSpPr/>
          <p:nvPr/>
        </p:nvSpPr>
        <p:spPr>
          <a:xfrm>
            <a:off x="8517632" y="626369"/>
            <a:ext cx="626368" cy="626368"/>
          </a:xfrm>
          <a:prstGeom prst="rtTriangle">
            <a:avLst/>
          </a:prstGeom>
          <a:gradFill flip="none" rotWithShape="1">
            <a:gsLst>
              <a:gs pos="0">
                <a:srgbClr val="00A76D">
                  <a:shade val="30000"/>
                  <a:satMod val="115000"/>
                </a:srgbClr>
              </a:gs>
              <a:gs pos="50000">
                <a:srgbClr val="00A76D">
                  <a:shade val="67500"/>
                  <a:satMod val="115000"/>
                </a:srgbClr>
              </a:gs>
              <a:gs pos="100000">
                <a:srgbClr val="00A76D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Triângulo retângulo 10"/>
          <p:cNvSpPr/>
          <p:nvPr/>
        </p:nvSpPr>
        <p:spPr>
          <a:xfrm>
            <a:off x="8517632" y="1"/>
            <a:ext cx="626368" cy="626368"/>
          </a:xfrm>
          <a:prstGeom prst="rtTriangle">
            <a:avLst/>
          </a:prstGeom>
          <a:gradFill flip="none" rotWithShape="1">
            <a:gsLst>
              <a:gs pos="0">
                <a:srgbClr val="00A76D">
                  <a:shade val="30000"/>
                  <a:satMod val="115000"/>
                </a:srgbClr>
              </a:gs>
              <a:gs pos="50000">
                <a:srgbClr val="00A76D">
                  <a:shade val="67500"/>
                  <a:satMod val="115000"/>
                </a:srgbClr>
              </a:gs>
              <a:gs pos="100000">
                <a:srgbClr val="00A76D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Triângulo retângulo 11"/>
          <p:cNvSpPr/>
          <p:nvPr/>
        </p:nvSpPr>
        <p:spPr>
          <a:xfrm rot="10800000">
            <a:off x="7891264" y="626368"/>
            <a:ext cx="626368" cy="626368"/>
          </a:xfrm>
          <a:prstGeom prst="rtTriangle">
            <a:avLst/>
          </a:prstGeom>
          <a:gradFill flip="none" rotWithShape="1">
            <a:gsLst>
              <a:gs pos="0">
                <a:srgbClr val="00A76D">
                  <a:shade val="30000"/>
                  <a:satMod val="115000"/>
                </a:srgbClr>
              </a:gs>
              <a:gs pos="50000">
                <a:srgbClr val="00A76D">
                  <a:shade val="67500"/>
                  <a:satMod val="115000"/>
                </a:srgbClr>
              </a:gs>
              <a:gs pos="100000">
                <a:srgbClr val="00A76D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Triângulo retângulo 12"/>
          <p:cNvSpPr/>
          <p:nvPr/>
        </p:nvSpPr>
        <p:spPr>
          <a:xfrm rot="10800000" flipH="1" flipV="1">
            <a:off x="7891264" y="0"/>
            <a:ext cx="626368" cy="626368"/>
          </a:xfrm>
          <a:prstGeom prst="rtTriangle">
            <a:avLst/>
          </a:prstGeom>
          <a:gradFill flip="none" rotWithShape="1">
            <a:gsLst>
              <a:gs pos="0">
                <a:srgbClr val="00A76D">
                  <a:shade val="30000"/>
                  <a:satMod val="115000"/>
                </a:srgbClr>
              </a:gs>
              <a:gs pos="50000">
                <a:srgbClr val="00A76D">
                  <a:shade val="67500"/>
                  <a:satMod val="115000"/>
                </a:srgbClr>
              </a:gs>
              <a:gs pos="100000">
                <a:srgbClr val="00A76D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Triângulo retângulo 13"/>
          <p:cNvSpPr/>
          <p:nvPr/>
        </p:nvSpPr>
        <p:spPr>
          <a:xfrm rot="10800000">
            <a:off x="7264896" y="-1"/>
            <a:ext cx="626368" cy="626368"/>
          </a:xfrm>
          <a:prstGeom prst="rtTriangle">
            <a:avLst/>
          </a:prstGeom>
          <a:gradFill flip="none" rotWithShape="1">
            <a:gsLst>
              <a:gs pos="0">
                <a:srgbClr val="00A76D">
                  <a:shade val="30000"/>
                  <a:satMod val="115000"/>
                </a:srgbClr>
              </a:gs>
              <a:gs pos="50000">
                <a:srgbClr val="00A76D">
                  <a:shade val="67500"/>
                  <a:satMod val="115000"/>
                </a:srgbClr>
              </a:gs>
              <a:gs pos="100000">
                <a:srgbClr val="00A76D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Triângulo retângulo 14"/>
          <p:cNvSpPr/>
          <p:nvPr/>
        </p:nvSpPr>
        <p:spPr>
          <a:xfrm rot="10800000">
            <a:off x="8517632" y="626368"/>
            <a:ext cx="626368" cy="626368"/>
          </a:xfrm>
          <a:prstGeom prst="rtTriangle">
            <a:avLst/>
          </a:prstGeom>
          <a:gradFill flip="none" rotWithShape="1">
            <a:gsLst>
              <a:gs pos="0">
                <a:srgbClr val="00A76D">
                  <a:shade val="30000"/>
                  <a:satMod val="115000"/>
                </a:srgbClr>
              </a:gs>
              <a:gs pos="50000">
                <a:srgbClr val="00A76D">
                  <a:shade val="67500"/>
                  <a:satMod val="115000"/>
                </a:srgbClr>
              </a:gs>
              <a:gs pos="100000">
                <a:srgbClr val="00A76D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Triângulo retângulo 15"/>
          <p:cNvSpPr/>
          <p:nvPr/>
        </p:nvSpPr>
        <p:spPr>
          <a:xfrm rot="10800000">
            <a:off x="8517632" y="0"/>
            <a:ext cx="626368" cy="626368"/>
          </a:xfrm>
          <a:prstGeom prst="rtTriangle">
            <a:avLst/>
          </a:prstGeom>
          <a:gradFill flip="none" rotWithShape="1">
            <a:gsLst>
              <a:gs pos="0">
                <a:srgbClr val="00A76D">
                  <a:shade val="30000"/>
                  <a:satMod val="115000"/>
                </a:srgbClr>
              </a:gs>
              <a:gs pos="50000">
                <a:srgbClr val="00A76D">
                  <a:shade val="67500"/>
                  <a:satMod val="115000"/>
                </a:srgbClr>
              </a:gs>
              <a:gs pos="100000">
                <a:srgbClr val="00A76D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Triângulo retângulo 16"/>
          <p:cNvSpPr/>
          <p:nvPr/>
        </p:nvSpPr>
        <p:spPr>
          <a:xfrm rot="10800000">
            <a:off x="7891264" y="-1"/>
            <a:ext cx="626368" cy="626368"/>
          </a:xfrm>
          <a:prstGeom prst="rtTriangle">
            <a:avLst/>
          </a:prstGeom>
          <a:gradFill flip="none" rotWithShape="1">
            <a:gsLst>
              <a:gs pos="0">
                <a:srgbClr val="00A76D">
                  <a:shade val="30000"/>
                  <a:satMod val="115000"/>
                </a:srgbClr>
              </a:gs>
              <a:gs pos="50000">
                <a:srgbClr val="00A76D">
                  <a:shade val="67500"/>
                  <a:satMod val="115000"/>
                </a:srgbClr>
              </a:gs>
              <a:gs pos="100000">
                <a:srgbClr val="00A76D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Triângulo retângulo 17"/>
          <p:cNvSpPr/>
          <p:nvPr/>
        </p:nvSpPr>
        <p:spPr>
          <a:xfrm>
            <a:off x="7891264" y="626368"/>
            <a:ext cx="626368" cy="626368"/>
          </a:xfrm>
          <a:prstGeom prst="rtTriangle">
            <a:avLst/>
          </a:prstGeom>
          <a:gradFill flip="none" rotWithShape="1">
            <a:gsLst>
              <a:gs pos="0">
                <a:srgbClr val="00A76D">
                  <a:shade val="30000"/>
                  <a:satMod val="115000"/>
                </a:srgbClr>
              </a:gs>
              <a:gs pos="50000">
                <a:srgbClr val="00A76D">
                  <a:shade val="67500"/>
                  <a:satMod val="115000"/>
                </a:srgbClr>
              </a:gs>
              <a:gs pos="100000">
                <a:srgbClr val="00A76D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Triângulo retângulo 18"/>
          <p:cNvSpPr/>
          <p:nvPr/>
        </p:nvSpPr>
        <p:spPr>
          <a:xfrm rot="10800000">
            <a:off x="7264896" y="626367"/>
            <a:ext cx="626368" cy="626368"/>
          </a:xfrm>
          <a:prstGeom prst="rtTriangle">
            <a:avLst/>
          </a:prstGeom>
          <a:gradFill flip="none" rotWithShape="1">
            <a:gsLst>
              <a:gs pos="0">
                <a:srgbClr val="00A76D">
                  <a:shade val="30000"/>
                  <a:satMod val="115000"/>
                </a:srgbClr>
              </a:gs>
              <a:gs pos="50000">
                <a:srgbClr val="00A76D">
                  <a:shade val="67500"/>
                  <a:satMod val="115000"/>
                </a:srgbClr>
              </a:gs>
              <a:gs pos="100000">
                <a:srgbClr val="00A76D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Triângulo retângulo 19"/>
          <p:cNvSpPr/>
          <p:nvPr/>
        </p:nvSpPr>
        <p:spPr>
          <a:xfrm rot="10800000" flipH="1" flipV="1">
            <a:off x="7264896" y="-1"/>
            <a:ext cx="626368" cy="626368"/>
          </a:xfrm>
          <a:prstGeom prst="rtTriangle">
            <a:avLst/>
          </a:prstGeom>
          <a:gradFill flip="none" rotWithShape="1">
            <a:gsLst>
              <a:gs pos="0">
                <a:srgbClr val="00A76D">
                  <a:shade val="30000"/>
                  <a:satMod val="115000"/>
                </a:srgbClr>
              </a:gs>
              <a:gs pos="50000">
                <a:srgbClr val="00A76D">
                  <a:shade val="67500"/>
                  <a:satMod val="115000"/>
                </a:srgbClr>
              </a:gs>
              <a:gs pos="100000">
                <a:srgbClr val="00A76D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Triângulo retângulo 20"/>
          <p:cNvSpPr/>
          <p:nvPr/>
        </p:nvSpPr>
        <p:spPr>
          <a:xfrm rot="10800000">
            <a:off x="6638528" y="-2"/>
            <a:ext cx="626368" cy="626368"/>
          </a:xfrm>
          <a:prstGeom prst="rtTriangle">
            <a:avLst/>
          </a:prstGeom>
          <a:gradFill flip="none" rotWithShape="1">
            <a:gsLst>
              <a:gs pos="0">
                <a:srgbClr val="00A76D">
                  <a:shade val="30000"/>
                  <a:satMod val="115000"/>
                </a:srgbClr>
              </a:gs>
              <a:gs pos="50000">
                <a:srgbClr val="00A76D">
                  <a:shade val="67500"/>
                  <a:satMod val="115000"/>
                </a:srgbClr>
              </a:gs>
              <a:gs pos="100000">
                <a:srgbClr val="00A76D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3" name="Imagem 22">
            <a:extLst>
              <a:ext uri="{FF2B5EF4-FFF2-40B4-BE49-F238E27FC236}">
                <a16:creationId xmlns:a16="http://schemas.microsoft.com/office/drawing/2014/main" id="{9D1BE014-CFC8-4478-BFEF-84017620E14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1550" y="2619772"/>
            <a:ext cx="3062066" cy="2296550"/>
          </a:xfrm>
          <a:prstGeom prst="rect">
            <a:avLst/>
          </a:prstGeom>
        </p:spPr>
      </p:pic>
      <p:pic>
        <p:nvPicPr>
          <p:cNvPr id="27" name="Imagem 26">
            <a:extLst>
              <a:ext uri="{FF2B5EF4-FFF2-40B4-BE49-F238E27FC236}">
                <a16:creationId xmlns:a16="http://schemas.microsoft.com/office/drawing/2014/main" id="{988DBCE9-E452-4488-A9DF-2C5FA9F572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49" y="1628799"/>
            <a:ext cx="3362008" cy="2088231"/>
          </a:xfrm>
          <a:prstGeom prst="rect">
            <a:avLst/>
          </a:prstGeom>
        </p:spPr>
      </p:pic>
      <p:pic>
        <p:nvPicPr>
          <p:cNvPr id="28" name="Imagem 27">
            <a:extLst>
              <a:ext uri="{FF2B5EF4-FFF2-40B4-BE49-F238E27FC236}">
                <a16:creationId xmlns:a16="http://schemas.microsoft.com/office/drawing/2014/main" id="{2F57AD41-D399-43FC-A301-1065C80A29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0078" y="3932814"/>
            <a:ext cx="2045338" cy="2458436"/>
          </a:xfrm>
          <a:prstGeom prst="rect">
            <a:avLst/>
          </a:prstGeom>
        </p:spPr>
      </p:pic>
      <p:cxnSp>
        <p:nvCxnSpPr>
          <p:cNvPr id="30" name="Conector reto 29">
            <a:extLst>
              <a:ext uri="{FF2B5EF4-FFF2-40B4-BE49-F238E27FC236}">
                <a16:creationId xmlns:a16="http://schemas.microsoft.com/office/drawing/2014/main" id="{08CF2132-7B8C-4BE1-B246-77B8EDB4D381}"/>
              </a:ext>
            </a:extLst>
          </p:cNvPr>
          <p:cNvCxnSpPr>
            <a:cxnSpLocks/>
          </p:cNvCxnSpPr>
          <p:nvPr/>
        </p:nvCxnSpPr>
        <p:spPr>
          <a:xfrm>
            <a:off x="409325" y="1556792"/>
            <a:ext cx="6229203" cy="0"/>
          </a:xfrm>
          <a:prstGeom prst="line">
            <a:avLst/>
          </a:prstGeom>
          <a:noFill/>
          <a:ln w="25400" cap="flat">
            <a:solidFill>
              <a:srgbClr val="00B050"/>
            </a:solidFill>
            <a:prstDash val="solid"/>
            <a:round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7" name="Conector reto 36">
            <a:extLst>
              <a:ext uri="{FF2B5EF4-FFF2-40B4-BE49-F238E27FC236}">
                <a16:creationId xmlns:a16="http://schemas.microsoft.com/office/drawing/2014/main" id="{EA1EC64E-B840-429F-8025-E37E6177F901}"/>
              </a:ext>
            </a:extLst>
          </p:cNvPr>
          <p:cNvCxnSpPr>
            <a:cxnSpLocks/>
          </p:cNvCxnSpPr>
          <p:nvPr/>
        </p:nvCxnSpPr>
        <p:spPr>
          <a:xfrm>
            <a:off x="8468788" y="2492896"/>
            <a:ext cx="0" cy="3384376"/>
          </a:xfrm>
          <a:prstGeom prst="line">
            <a:avLst/>
          </a:prstGeom>
          <a:noFill/>
          <a:ln w="25400" cap="flat">
            <a:solidFill>
              <a:srgbClr val="00B050"/>
            </a:solidFill>
            <a:prstDash val="solid"/>
            <a:round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0" name="Conector reto 39">
            <a:extLst>
              <a:ext uri="{FF2B5EF4-FFF2-40B4-BE49-F238E27FC236}">
                <a16:creationId xmlns:a16="http://schemas.microsoft.com/office/drawing/2014/main" id="{2F3E947B-3BD4-4C5F-B18B-22E524271985}"/>
              </a:ext>
            </a:extLst>
          </p:cNvPr>
          <p:cNvCxnSpPr>
            <a:cxnSpLocks/>
          </p:cNvCxnSpPr>
          <p:nvPr/>
        </p:nvCxnSpPr>
        <p:spPr>
          <a:xfrm>
            <a:off x="984025" y="6453336"/>
            <a:ext cx="4164039" cy="0"/>
          </a:xfrm>
          <a:prstGeom prst="line">
            <a:avLst/>
          </a:prstGeom>
          <a:noFill/>
          <a:ln w="25400" cap="flat">
            <a:solidFill>
              <a:srgbClr val="00B050"/>
            </a:solidFill>
            <a:prstDash val="solid"/>
            <a:round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2" name="CaixaDeTexto 41">
            <a:extLst>
              <a:ext uri="{FF2B5EF4-FFF2-40B4-BE49-F238E27FC236}">
                <a16:creationId xmlns:a16="http://schemas.microsoft.com/office/drawing/2014/main" id="{5BDE681B-97F5-42B5-B38F-B068331A2F00}"/>
              </a:ext>
            </a:extLst>
          </p:cNvPr>
          <p:cNvSpPr txBox="1"/>
          <p:nvPr/>
        </p:nvSpPr>
        <p:spPr>
          <a:xfrm>
            <a:off x="3995936" y="1628800"/>
            <a:ext cx="2230737" cy="523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2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Supermercado</a:t>
            </a:r>
          </a:p>
        </p:txBody>
      </p:sp>
      <p:sp>
        <p:nvSpPr>
          <p:cNvPr id="43" name="CaixaDeTexto 42">
            <a:extLst>
              <a:ext uri="{FF2B5EF4-FFF2-40B4-BE49-F238E27FC236}">
                <a16:creationId xmlns:a16="http://schemas.microsoft.com/office/drawing/2014/main" id="{93BF4F48-AA82-4761-AD2C-95860B9D6FD6}"/>
              </a:ext>
            </a:extLst>
          </p:cNvPr>
          <p:cNvSpPr txBox="1"/>
          <p:nvPr/>
        </p:nvSpPr>
        <p:spPr>
          <a:xfrm>
            <a:off x="5940152" y="5220382"/>
            <a:ext cx="2395847" cy="523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2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Posto de Comb.</a:t>
            </a:r>
          </a:p>
        </p:txBody>
      </p:sp>
      <p:sp>
        <p:nvSpPr>
          <p:cNvPr id="44" name="CaixaDeTexto 43">
            <a:extLst>
              <a:ext uri="{FF2B5EF4-FFF2-40B4-BE49-F238E27FC236}">
                <a16:creationId xmlns:a16="http://schemas.microsoft.com/office/drawing/2014/main" id="{C030B4BC-90BD-42AC-A423-A9B917C86A5F}"/>
              </a:ext>
            </a:extLst>
          </p:cNvPr>
          <p:cNvSpPr txBox="1"/>
          <p:nvPr/>
        </p:nvSpPr>
        <p:spPr>
          <a:xfrm>
            <a:off x="1148413" y="5857859"/>
            <a:ext cx="1871664" cy="523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2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Restaurante</a:t>
            </a:r>
          </a:p>
        </p:txBody>
      </p:sp>
    </p:spTree>
    <p:extLst>
      <p:ext uri="{BB962C8B-B14F-4D97-AF65-F5344CB8AC3E}">
        <p14:creationId xmlns:p14="http://schemas.microsoft.com/office/powerpoint/2010/main" val="806490482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Tema do Office">
  <a:themeElements>
    <a:clrScheme name="Tema do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Tema do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Tema do Office">
  <a:themeElements>
    <a:clrScheme name="Tema do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Tema do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3588</TotalTime>
  <Words>598</Words>
  <Application>Microsoft Office PowerPoint</Application>
  <PresentationFormat>Apresentação na tela (4:3)</PresentationFormat>
  <Paragraphs>177</Paragraphs>
  <Slides>12</Slides>
  <Notes>5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18" baseType="lpstr">
      <vt:lpstr>ＭＳ Ｐゴシック</vt:lpstr>
      <vt:lpstr>Arial</vt:lpstr>
      <vt:lpstr>Calibri</vt:lpstr>
      <vt:lpstr>Helvetica</vt:lpstr>
      <vt:lpstr>Wingdings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Responsabilidade SócioAmbiental</dc:title>
  <dc:creator>Eduardo Grijo</dc:creator>
  <cp:lastModifiedBy>Alessandro Baum</cp:lastModifiedBy>
  <cp:revision>176</cp:revision>
  <cp:lastPrinted>2018-03-27T15:26:55Z</cp:lastPrinted>
  <dcterms:modified xsi:type="dcterms:W3CDTF">2019-06-13T14:09:17Z</dcterms:modified>
</cp:coreProperties>
</file>