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6" r:id="rId4"/>
    <p:sldId id="268" r:id="rId5"/>
    <p:sldId id="273" r:id="rId6"/>
    <p:sldId id="277" r:id="rId7"/>
    <p:sldId id="278" r:id="rId8"/>
    <p:sldId id="274" r:id="rId9"/>
    <p:sldId id="258" r:id="rId10"/>
    <p:sldId id="275" r:id="rId11"/>
    <p:sldId id="271" r:id="rId12"/>
    <p:sldId id="272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70" autoAdjust="0"/>
  </p:normalViewPr>
  <p:slideViewPr>
    <p:cSldViewPr>
      <p:cViewPr varScale="1">
        <p:scale>
          <a:sx n="52" d="100"/>
          <a:sy n="52" d="100"/>
        </p:scale>
        <p:origin x="-173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3900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8ABCA167-0BAD-4556-B6DA-BC2A1ACFF1F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0813BF-481A-4516-A764-80388D33F2CC}" type="slidenum">
              <a:rPr lang="pt-BR"/>
              <a:pPr/>
              <a:t>1</a:t>
            </a:fld>
            <a:endParaRPr lang="pt-BR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1BB179-A565-4533-9642-FE20260D4BB5}" type="slidenum">
              <a:rPr lang="pt-BR"/>
              <a:pPr/>
              <a:t>11</a:t>
            </a:fld>
            <a:endParaRPr lang="pt-B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3CFA4-E6CF-4C73-9916-C0038D4343F6}" type="slidenum">
              <a:rPr lang="pt-BR"/>
              <a:pPr/>
              <a:t>12</a:t>
            </a:fld>
            <a:endParaRPr lang="pt-B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64C855-7A53-4BEC-951C-BC08ECCB3F57}" type="slidenum">
              <a:rPr lang="pt-BR"/>
              <a:pPr/>
              <a:t>2</a:t>
            </a:fld>
            <a:endParaRPr lang="pt-BR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E48EF-06CB-40BB-B7BC-AA506FD1EDA9}" type="slidenum">
              <a:rPr lang="pt-BR"/>
              <a:pPr/>
              <a:t>4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E48EF-06CB-40BB-B7BC-AA506FD1EDA9}" type="slidenum">
              <a:rPr lang="pt-BR"/>
              <a:pPr/>
              <a:t>5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E48EF-06CB-40BB-B7BC-AA506FD1EDA9}" type="slidenum">
              <a:rPr lang="pt-BR"/>
              <a:pPr/>
              <a:t>6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E48EF-06CB-40BB-B7BC-AA506FD1EDA9}" type="slidenum">
              <a:rPr lang="pt-BR"/>
              <a:pPr/>
              <a:t>7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E48EF-06CB-40BB-B7BC-AA506FD1EDA9}" type="slidenum">
              <a:rPr lang="pt-BR"/>
              <a:pPr/>
              <a:t>8</a:t>
            </a:fld>
            <a:endParaRPr lang="pt-B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E2353-D647-4C53-B27D-F73968AB8473}" type="slidenum">
              <a:rPr lang="pt-BR"/>
              <a:pPr/>
              <a:t>9</a:t>
            </a:fld>
            <a:endParaRPr lang="pt-B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E2353-D647-4C53-B27D-F73968AB8473}" type="slidenum">
              <a:rPr lang="pt-BR"/>
              <a:pPr/>
              <a:t>10</a:t>
            </a:fld>
            <a:endParaRPr lang="pt-B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38BCDF-DEB9-444D-B21F-516D79F88F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59CBFD-EFA9-4F25-8393-3BDD66707F6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2187" cy="620395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20395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213ABD-4B2C-4F10-A87F-ECA5DBEBED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3512" cy="1244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0450" cy="50323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8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0450" cy="503238"/>
          </a:xfrm>
        </p:spPr>
        <p:txBody>
          <a:bodyPr/>
          <a:lstStyle>
            <a:lvl1pPr>
              <a:defRPr/>
            </a:lvl1pPr>
          </a:lstStyle>
          <a:p>
            <a:fld id="{08803BC8-6707-4BAC-AD48-0BBB21E9AA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20420-F137-42AA-9859-50ABDB9BC4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21AC65-58CA-49C5-8393-571E3B5F70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49750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05388" y="1768475"/>
            <a:ext cx="4349750" cy="473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F51117-A8E1-4BCB-A3B9-6432FDE0322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12EA38-0343-4A84-8433-427181150C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077515-A0F7-4544-815C-EA076DF4B90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8A9CDB-731A-45CE-9727-D68EE0CBAA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6C21B4-8B19-467D-896E-247963AE0B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21CEA8-AC65-411B-B0D2-25912403696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1244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51900" cy="4737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0450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8175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0450" cy="503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2A178C3-9BF9-47FD-BBF6-11C514F4B9C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erciliosantinoni@sepl.pr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4384675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35856" y="1717675"/>
            <a:ext cx="8279582" cy="45824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120600" rIns="90000" bIns="45000"/>
          <a:lstStyle/>
          <a:p>
            <a:pPr algn="ctr" hangingPunct="1">
              <a:lnSpc>
                <a:spcPct val="75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1F497D"/>
                </a:solidFill>
                <a:cs typeface="Arial" charset="0"/>
              </a:rPr>
              <a:t>FÓRUM PERMANENTE DAS MICROEMPRESAS E </a:t>
            </a:r>
          </a:p>
          <a:p>
            <a:pPr algn="ctr" hangingPunct="1">
              <a:lnSpc>
                <a:spcPct val="75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1F497D"/>
                </a:solidFill>
                <a:cs typeface="Arial" charset="0"/>
              </a:rPr>
              <a:t>EMPRESAS DE PEQUENO PORTE DO ESTADO DO</a:t>
            </a:r>
          </a:p>
          <a:p>
            <a:pPr algn="ctr" hangingPunct="1">
              <a:lnSpc>
                <a:spcPct val="75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1F497D"/>
                </a:solidFill>
                <a:cs typeface="Arial" charset="0"/>
              </a:rPr>
              <a:t> PARANÁ - FOPEME</a:t>
            </a:r>
          </a:p>
          <a:p>
            <a:pPr algn="ctr" eaLnBrk="0">
              <a:lnSpc>
                <a:spcPct val="75000"/>
              </a:lnSpc>
              <a:spcBef>
                <a:spcPts val="600"/>
              </a:spcBef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b="1" dirty="0">
              <a:solidFill>
                <a:srgbClr val="22228B"/>
              </a:solidFill>
              <a:cs typeface="Arial" charset="0"/>
            </a:endParaRPr>
          </a:p>
          <a:p>
            <a:pPr algn="ctr" eaLnBrk="0">
              <a:lnSpc>
                <a:spcPct val="75000"/>
              </a:lnSpc>
              <a:spcBef>
                <a:spcPts val="600"/>
              </a:spcBef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1F497D"/>
                </a:solidFill>
                <a:cs typeface="Arial" charset="0"/>
              </a:rPr>
              <a:t>11ª </a:t>
            </a:r>
            <a:r>
              <a:rPr lang="en-US" sz="2400" b="1" dirty="0">
                <a:solidFill>
                  <a:srgbClr val="1F497D"/>
                </a:solidFill>
                <a:cs typeface="Arial" charset="0"/>
              </a:rPr>
              <a:t>REUNIÃO </a:t>
            </a:r>
            <a:r>
              <a:rPr lang="en-US" sz="2400" b="1" dirty="0" smtClean="0">
                <a:solidFill>
                  <a:srgbClr val="1F497D"/>
                </a:solidFill>
                <a:cs typeface="Arial" charset="0"/>
              </a:rPr>
              <a:t>EXTRAORDINÁRIA</a:t>
            </a:r>
            <a:endParaRPr lang="en-US" sz="2400" b="1" dirty="0">
              <a:solidFill>
                <a:srgbClr val="1F497D"/>
              </a:solidFill>
              <a:cs typeface="Arial" charset="0"/>
            </a:endParaRPr>
          </a:p>
          <a:p>
            <a:pPr algn="ctr" eaLnBrk="0">
              <a:lnSpc>
                <a:spcPct val="75000"/>
              </a:lnSpc>
              <a:spcBef>
                <a:spcPts val="600"/>
              </a:spcBef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>
                <a:solidFill>
                  <a:srgbClr val="22228B"/>
                </a:solidFill>
                <a:cs typeface="Arial" charset="0"/>
              </a:rPr>
              <a:t> </a:t>
            </a:r>
          </a:p>
          <a:p>
            <a:pPr algn="ctr" eaLnBrk="0">
              <a:lnSpc>
                <a:spcPct val="75000"/>
              </a:lnSpc>
              <a:spcBef>
                <a:spcPts val="600"/>
              </a:spcBef>
              <a:spcAft>
                <a:spcPts val="1288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solidFill>
                  <a:srgbClr val="22228B"/>
                </a:solidFill>
                <a:cs typeface="Arial" charset="0"/>
              </a:rPr>
              <a:t>17/03/2016</a:t>
            </a:r>
            <a:endParaRPr lang="pt-BR" sz="2400" b="1" dirty="0">
              <a:solidFill>
                <a:srgbClr val="22228B"/>
              </a:solidFill>
              <a:cs typeface="Arial" charset="0"/>
            </a:endParaRPr>
          </a:p>
          <a:p>
            <a:pPr algn="ctr" hangingPunct="1">
              <a:lnSpc>
                <a:spcPct val="81000"/>
              </a:lnSpc>
              <a:spcBef>
                <a:spcPts val="4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900" b="1" dirty="0">
              <a:solidFill>
                <a:srgbClr val="1F497D"/>
              </a:solidFill>
              <a:latin typeface="Calibri" pitchFamily="32" charset="0"/>
            </a:endParaRPr>
          </a:p>
          <a:p>
            <a:pPr hangingPunct="1">
              <a:lnSpc>
                <a:spcPct val="81000"/>
              </a:lnSpc>
              <a:spcBef>
                <a:spcPts val="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dirty="0">
              <a:solidFill>
                <a:srgbClr val="000000"/>
              </a:solidFill>
              <a:latin typeface="Calibri" pitchFamily="32" charset="0"/>
            </a:endParaRPr>
          </a:p>
          <a:p>
            <a:pPr hangingPunct="1">
              <a:lnSpc>
                <a:spcPct val="75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0000"/>
              </a:solidFill>
              <a:cs typeface="Arial" charset="0"/>
            </a:endParaRPr>
          </a:p>
          <a:p>
            <a:pPr algn="ctr" hangingPunct="1">
              <a:lnSpc>
                <a:spcPct val="75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376092"/>
                </a:solidFill>
                <a:cs typeface="Arial" charset="0"/>
              </a:rPr>
              <a:t>Lei Complementar 163/2013 de 29/10/2013</a:t>
            </a:r>
          </a:p>
          <a:p>
            <a:pPr algn="ctr" hangingPunct="1">
              <a:lnSpc>
                <a:spcPct val="75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376092"/>
                </a:solidFill>
                <a:cs typeface="Arial" charset="0"/>
              </a:rPr>
              <a:t>Regimento Interno Portaria 009/2015 de 03/06/2015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4384675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dirty="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5900" y="1584325"/>
            <a:ext cx="9647238" cy="575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just"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dirty="0" smtClean="0"/>
              <a:t> </a:t>
            </a:r>
            <a:r>
              <a:rPr lang="pt-BR" b="1" dirty="0" smtClean="0"/>
              <a:t>“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“Cenário da Comercialização Institucional do Programa Estadual de Alimentação Escolar - Com especial enfoque à inserção da agricultura familiar no programa”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- Palestrante: Andréa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Bruginski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– Coordenação de Alimentação e Nutrição Escolar / SEED/SUDE/DILOG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pt-BR" dirty="0" smtClean="0"/>
              <a:t>.</a:t>
            </a: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5539754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dirty="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7 – Calendário 2016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 I Reuniões Ordinárias: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Fevereiro:      	29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Maio:              	24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Agosto:           	23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Outubro:        	25 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O GAT se reunirá antes das Reuniões Ordinárias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II – Reuniões Plenárias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Junho: 			21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Novembro: 		22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III – Reuniões Extraordinárias:</a:t>
            </a: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. Março: 			17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 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    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4384675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+mj-lt"/>
                <a:cs typeface="Segoe UI" charset="0"/>
              </a:rPr>
              <a:t>OBRIGADO !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chemeClr val="accent2"/>
              </a:solidFill>
              <a:latin typeface="+mj-lt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+mj-lt"/>
                <a:cs typeface="Segoe UI" charset="0"/>
              </a:rPr>
              <a:t>Fórum Permanente das Microempresas e Empresas de Pequeno Porte do Estado do Paraná – FOPEME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2400" b="1" dirty="0">
              <a:solidFill>
                <a:schemeClr val="accent2"/>
              </a:solidFill>
              <a:latin typeface="+mj-lt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+mj-lt"/>
                <a:cs typeface="Segoe UI" charset="0"/>
              </a:rPr>
              <a:t>Secretaria Técnica: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2400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Ercílio </a:t>
            </a:r>
            <a:r>
              <a:rPr lang="pt-BR" sz="2400" b="1" dirty="0" err="1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Santinoni</a:t>
            </a:r>
            <a:r>
              <a:rPr lang="pt-BR" sz="2400" b="1" dirty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 :                    </a:t>
            </a:r>
            <a:r>
              <a:rPr lang="pt-BR" sz="2400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				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erciliosantinoni@sepl.pr.gov.br</a:t>
            </a:r>
            <a:endParaRPr lang="pt-BR" sz="2400" b="1" dirty="0">
              <a:solidFill>
                <a:srgbClr val="CCCCFF"/>
              </a:solidFill>
              <a:latin typeface="Calibri" pitchFamily="32" charset="0"/>
              <a:cs typeface="Segoe UI" charset="0"/>
              <a:hlinkClick r:id="rId4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Mario José Doria da </a:t>
            </a:r>
            <a:r>
              <a:rPr lang="pt-BR" sz="2400" b="1" dirty="0" smtClean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Fonseca			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mdoria@sepl.pr.gov.br</a:t>
            </a:r>
            <a:endParaRPr lang="pt-BR" sz="2400" b="1" dirty="0">
              <a:solidFill>
                <a:schemeClr val="accent2">
                  <a:lumMod val="75000"/>
                </a:schemeClr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César Reinaldo </a:t>
            </a:r>
            <a:r>
              <a:rPr lang="pt-BR" sz="2400" b="1" dirty="0" err="1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Rissete</a:t>
            </a:r>
            <a:r>
              <a:rPr lang="pt-BR" sz="2400" b="1" dirty="0">
                <a:solidFill>
                  <a:schemeClr val="accent2"/>
                </a:solidFill>
                <a:latin typeface="Calibri" pitchFamily="32" charset="0"/>
                <a:cs typeface="Segoe UI" charset="0"/>
              </a:rPr>
              <a:t>:	</a:t>
            </a:r>
            <a:r>
              <a:rPr lang="pt-BR" sz="2400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                        </a:t>
            </a:r>
            <a:r>
              <a:rPr lang="pt-BR" sz="2400" b="1" dirty="0" smtClean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	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crissete@pr.sebrae.com.br</a:t>
            </a:r>
            <a:r>
              <a:rPr lang="pt-BR" sz="2400" b="1" dirty="0" smtClean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 </a:t>
            </a:r>
            <a:endParaRPr lang="pt-BR" sz="2400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sz="2400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                                   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www.forumpme.pr.gov.br</a:t>
            </a:r>
            <a:r>
              <a:rPr lang="pt-BR" sz="2400" b="1" dirty="0" smtClean="0">
                <a:solidFill>
                  <a:srgbClr val="000000"/>
                </a:solidFill>
                <a:latin typeface="Calibri" pitchFamily="32" charset="0"/>
                <a:cs typeface="Segoe UI" charset="0"/>
              </a:rPr>
              <a:t> </a:t>
            </a:r>
            <a:endParaRPr lang="pt-BR" sz="2400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4384675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</p:txBody>
      </p:sp>
      <p:graphicFrame>
        <p:nvGraphicFramePr>
          <p:cNvPr id="4099" name="Group 3"/>
          <p:cNvGraphicFramePr>
            <a:graphicFrameLocks noGrp="1"/>
          </p:cNvGraphicFramePr>
          <p:nvPr/>
        </p:nvGraphicFramePr>
        <p:xfrm>
          <a:off x="143768" y="1904408"/>
          <a:ext cx="9793088" cy="5602891"/>
        </p:xfrm>
        <a:graphic>
          <a:graphicData uri="http://schemas.openxmlformats.org/drawingml/2006/table">
            <a:tbl>
              <a:tblPr/>
              <a:tblGrid>
                <a:gridCol w="956075"/>
                <a:gridCol w="6129428"/>
                <a:gridCol w="2707585"/>
              </a:tblGrid>
              <a:tr h="35546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RESPONSÁVEL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2556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09h00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Abertura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Secretário Sílvio Barros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9506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09h30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Lançamento do Portal Paranaense da Micro e Pequena Empresa no dia 18 de março, na abertura oficial da XIII Convenção Nacional da Micro e Pequena Empresa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5653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10h00</a:t>
                      </a:r>
                    </a:p>
                  </a:txBody>
                  <a:tcPr marT="254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pitchFamily="34" charset="0"/>
                        </a:rPr>
                        <a:t>Cursos de Licitação em Maringá e Cascavel, realização do Tribunal de Contas do Estado – TCE em parceria com o FOPEME e SEBRAE/PR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35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10h15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Aprovação de Acordo de Cooperação Técnica entre a SEPL, FOPEME, SEBRAE/PR e Prefeituras e a instalação do Portal Paranaense da Micro e Pequena Empresa, como Programa Piloto, em Maringá, na Sala do Empreendedor;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5500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10h30</a:t>
                      </a:r>
                    </a:p>
                  </a:txBody>
                  <a:tcPr marT="254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Projetos e Programas que contribuem para o desenvolvimento das Micro e Pequenas Empresas do Paraná: </a:t>
                      </a:r>
                      <a:r>
                        <a:rPr lang="pt-BR" sz="1600" b="1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“Cenário da Comercialização Institucional do Programa Estadual de Alimentação Escolar - Com especial enfoque à inserção da agricultura familiar no programa”</a:t>
                      </a: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- Palestrante: Andréa </a:t>
                      </a:r>
                      <a:r>
                        <a:rPr lang="pt-BR" sz="1600" b="0" i="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Bruginski</a:t>
                      </a:r>
                      <a:r>
                        <a:rPr lang="pt-BR" sz="1600" b="0" i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– Coordenação de Alimentação e Nutrição Escolar / SEED/SUDE/DILOG.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22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7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11h30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marT="254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Assuntos Gerais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Arial" charset="0"/>
                        </a:rPr>
                        <a:t>Encerramento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  <a:defRPr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Segoe UI" charset="0"/>
                        </a:rPr>
                        <a:t>Secretaria Técnica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8985250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Microsoft YaHei" charset="-122"/>
                        <a:cs typeface="Segoe U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 descr="III semana-mpe-cmyk banner 1000 x 1500mm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8064" y="1691605"/>
            <a:ext cx="4608512" cy="586807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5395738"/>
          </a:xfrm>
          <a:ln/>
        </p:spPr>
        <p:txBody>
          <a:bodyPr tIns="28080"/>
          <a:lstStyle/>
          <a:p>
            <a:pPr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Segoe UI" charset="0"/>
              </a:rPr>
              <a:t>1 -  LANÇAMENTO DO PORTAL PARANAENSE DA MICRO E</a:t>
            </a:r>
          </a:p>
          <a:p>
            <a:pPr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Segoe UI" charset="0"/>
              </a:rPr>
              <a:t> </a:t>
            </a:r>
          </a:p>
          <a:p>
            <a:pPr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Segoe UI" charset="0"/>
              </a:rPr>
              <a:t>PEQUENA EMPRESA DO PARANÁ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215776" y="1768475"/>
            <a:ext cx="9649072" cy="5395738"/>
          </a:xfrm>
          <a:ln/>
        </p:spPr>
        <p:txBody>
          <a:bodyPr tIns="28080"/>
          <a:lstStyle/>
          <a:p>
            <a:pPr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200" b="1" dirty="0" smtClean="0">
                <a:latin typeface="Calibri" pitchFamily="32" charset="0"/>
                <a:cs typeface="Segoe UI" charset="0"/>
              </a:rPr>
              <a:t> 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cs typeface="Segoe UI" charset="0"/>
              </a:rPr>
              <a:t>WWW.PORTALPARANAENSEDAMICROEMPRESA.PR.GOV.BR</a:t>
            </a:r>
            <a:endParaRPr lang="pt-BR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75816" y="1979637"/>
            <a:ext cx="8569325" cy="4392488"/>
          </a:xfrm>
        </p:spPr>
        <p:txBody>
          <a:bodyPr/>
          <a:lstStyle/>
          <a:p>
            <a:pPr lvl="0"/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CURSOS DE LICITAÇÃO EM MARINGÁ E CASCAVEL, REALIZAÇÃO DO TRIBUNAL DE CONTAS DO ESTADO – TCE EM PARCERIA COM O FOPEME E SEBRAE/PR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charset="-122"/>
                <a:cs typeface="Arial" pitchFamily="34" charset="0"/>
              </a:rPr>
              <a:t/>
            </a:r>
            <a:b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Microsoft YaHei" charset="-122"/>
                <a:cs typeface="Arial" pitchFamily="34" charset="0"/>
              </a:rPr>
            </a:b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 tIns="28080"/>
          <a:lstStyle/>
          <a:p>
            <a:pPr>
              <a:lnSpc>
                <a:spcPct val="104000"/>
              </a:lnSpc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pt-BR" sz="3200" b="1" dirty="0" smtClean="0">
                <a:latin typeface="Calibri" pitchFamily="32" charset="0"/>
                <a:cs typeface="Segoe UI" charset="0"/>
              </a:rPr>
              <a:t> </a:t>
            </a:r>
            <a:endParaRPr lang="pt-BR" sz="2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755650" y="1619597"/>
            <a:ext cx="8569325" cy="532859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  <p:pic>
        <p:nvPicPr>
          <p:cNvPr id="10" name="Imagem 9" descr="IMG_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36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5395738"/>
          </a:xfrm>
          <a:ln/>
        </p:spPr>
        <p:txBody>
          <a:bodyPr tIns="28080"/>
          <a:lstStyle/>
          <a:p>
            <a:pPr algn="just"/>
            <a:r>
              <a:rPr lang="pt-BR" sz="3200" b="1" dirty="0" smtClean="0">
                <a:latin typeface="Calibri" pitchFamily="32" charset="0"/>
                <a:cs typeface="Segoe UI" charset="0"/>
              </a:rPr>
              <a:t> </a:t>
            </a: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2 </a:t>
            </a:r>
            <a:r>
              <a:rPr lang="pt-BR" sz="3200" b="1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- </a:t>
            </a:r>
            <a:r>
              <a:rPr lang="pt-BR" sz="2800" b="1" smtClean="0">
                <a:solidFill>
                  <a:schemeClr val="accent2">
                    <a:lumMod val="75000"/>
                  </a:schemeClr>
                </a:solidFill>
              </a:rPr>
              <a:t>Acordo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de Cooperação Técnica entre a SEPL, FOPEME, SEBRAE/PR e Prefeituras e a instalação do Portal Paranaense da Micro e Pequena Empresa, como Programa Piloto, em Maringá, na Sala do Empreendedor;</a:t>
            </a:r>
          </a:p>
          <a:p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1800" y="1655763"/>
            <a:ext cx="9288463" cy="56880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0838"/>
            <a:ext cx="9070975" cy="1163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503238" y="1768475"/>
            <a:ext cx="8869362" cy="4384675"/>
          </a:xfrm>
          <a:ln/>
        </p:spPr>
        <p:txBody>
          <a:bodyPr tIns="28080"/>
          <a:lstStyle/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  <a:p>
            <a:pPr marL="342900" indent="-3270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5900" y="1584325"/>
            <a:ext cx="9647238" cy="5759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endParaRPr lang="pt-BR" b="1" dirty="0">
              <a:solidFill>
                <a:srgbClr val="000000"/>
              </a:solidFill>
              <a:latin typeface="Calibri" pitchFamily="32" charset="0"/>
              <a:cs typeface="Segoe UI" charset="0"/>
            </a:endParaRP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3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– PROJETOS  E PROGRAMAS QUE CONTRIBUEM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PARA O DESENVOLVIMENTO </a:t>
            </a:r>
          </a:p>
          <a:p>
            <a:pPr algn="ctr">
              <a:lnSpc>
                <a:spcPct val="104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Calibri" pitchFamily="32" charset="0"/>
                <a:cs typeface="Segoe UI" charset="0"/>
              </a:rPr>
              <a:t>DAS MICRO E PEQUENAS EMPRESAS.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34543</TotalTime>
  <Words>309</Words>
  <Application>Microsoft Office PowerPoint</Application>
  <PresentationFormat>Personalizar</PresentationFormat>
  <Paragraphs>142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CURSOS DE LICITAÇÃO EM MARINGÁ E CASCAVEL, REALIZAÇÃO DO TRIBUNAL DE CONTAS DO ESTADO – TCE EM PARCERIA COM O FOPEME E SEBRAE/PR 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Doria</dc:creator>
  <cp:lastModifiedBy>Mario Doria</cp:lastModifiedBy>
  <cp:revision>21</cp:revision>
  <cp:lastPrinted>2016-02-29T14:22:51Z</cp:lastPrinted>
  <dcterms:created xsi:type="dcterms:W3CDTF">2015-08-21T18:02:00Z</dcterms:created>
  <dcterms:modified xsi:type="dcterms:W3CDTF">2016-03-17T11:27:56Z</dcterms:modified>
</cp:coreProperties>
</file>