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3"/>
  </p:notesMasterIdLst>
  <p:handoutMasterIdLst>
    <p:handoutMasterId r:id="rId24"/>
  </p:handoutMasterIdLst>
  <p:sldIdLst>
    <p:sldId id="256" r:id="rId2"/>
    <p:sldId id="295" r:id="rId3"/>
    <p:sldId id="312" r:id="rId4"/>
    <p:sldId id="305" r:id="rId5"/>
    <p:sldId id="299" r:id="rId6"/>
    <p:sldId id="285" r:id="rId7"/>
    <p:sldId id="322" r:id="rId8"/>
    <p:sldId id="324" r:id="rId9"/>
    <p:sldId id="300" r:id="rId10"/>
    <p:sldId id="286" r:id="rId11"/>
    <p:sldId id="301" r:id="rId12"/>
    <p:sldId id="289" r:id="rId13"/>
    <p:sldId id="302" r:id="rId14"/>
    <p:sldId id="290" r:id="rId15"/>
    <p:sldId id="303" r:id="rId16"/>
    <p:sldId id="287" r:id="rId17"/>
    <p:sldId id="298" r:id="rId18"/>
    <p:sldId id="321" r:id="rId19"/>
    <p:sldId id="323" r:id="rId20"/>
    <p:sldId id="313" r:id="rId21"/>
    <p:sldId id="320" r:id="rId22"/>
  </p:sldIdLst>
  <p:sldSz cx="6858000" cy="5143500"/>
  <p:notesSz cx="6797675" cy="9928225"/>
  <p:defaultText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6" userDrawn="1">
          <p15:clr>
            <a:srgbClr val="A4A3A4"/>
          </p15:clr>
        </p15:guide>
        <p15:guide id="43" orient="horz" pos="146" userDrawn="1">
          <p15:clr>
            <a:srgbClr val="A4A3A4"/>
          </p15:clr>
        </p15:guide>
        <p15:guide id="45" orient="horz" pos="32" userDrawn="1">
          <p15:clr>
            <a:srgbClr val="A4A3A4"/>
          </p15:clr>
        </p15:guide>
        <p15:guide id="46" pos="96" userDrawn="1">
          <p15:clr>
            <a:srgbClr val="A4A3A4"/>
          </p15:clr>
        </p15:guide>
        <p15:guide id="52" pos="4224" userDrawn="1">
          <p15:clr>
            <a:srgbClr val="A4A3A4"/>
          </p15:clr>
        </p15:guide>
        <p15:guide id="54" pos="187" userDrawn="1">
          <p15:clr>
            <a:srgbClr val="A4A3A4"/>
          </p15:clr>
        </p15:guide>
        <p15:guide id="62" pos="4315" userDrawn="1">
          <p15:clr>
            <a:srgbClr val="A4A3A4"/>
          </p15:clr>
        </p15:guide>
        <p15:guide id="63" orient="horz" pos="32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a Correia Monteiro" initials="JCM" lastIdx="10" clrIdx="0">
    <p:extLst/>
  </p:cmAuthor>
  <p:cmAuthor id="2" name="Renata da Silva Vilar" initials="RdSV" lastIdx="168" clrIdx="1">
    <p:extLst/>
  </p:cmAuthor>
  <p:cmAuthor id="3" name="Erika Kuchauskas Mariano da Silva" initials="EKMdS" lastIdx="3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A4A"/>
    <a:srgbClr val="378979"/>
    <a:srgbClr val="DDDDD6"/>
    <a:srgbClr val="5B9BD5"/>
    <a:srgbClr val="DC5F4C"/>
    <a:srgbClr val="CFE4E0"/>
    <a:srgbClr val="595959"/>
    <a:srgbClr val="A6A7A1"/>
    <a:srgbClr val="953321"/>
    <a:srgbClr val="6423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481079-4D5C-45A0-91AA-982F71F89500}" v="20" dt="2019-03-26T11:56:08.6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2" autoAdjust="0"/>
    <p:restoredTop sz="89868" autoAdjust="0"/>
  </p:normalViewPr>
  <p:slideViewPr>
    <p:cSldViewPr snapToGrid="0" showGuides="1">
      <p:cViewPr varScale="1">
        <p:scale>
          <a:sx n="109" d="100"/>
          <a:sy n="109" d="100"/>
        </p:scale>
        <p:origin x="1781" y="106"/>
      </p:cViewPr>
      <p:guideLst>
        <p:guide/>
        <p:guide orient="horz" pos="146"/>
        <p:guide orient="horz" pos="32"/>
        <p:guide pos="96"/>
        <p:guide pos="4224"/>
        <p:guide pos="187"/>
        <p:guide pos="4315"/>
        <p:guide orient="horz" pos="3240"/>
      </p:guideLst>
    </p:cSldViewPr>
  </p:slideViewPr>
  <p:outlineViewPr>
    <p:cViewPr>
      <p:scale>
        <a:sx n="33" d="100"/>
        <a:sy n="33" d="100"/>
      </p:scale>
      <p:origin x="0" y="-4032"/>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424373-9474-4B8B-B54F-3CDC6970FA47}" type="datetimeFigureOut">
              <a:rPr lang="pt-BR" smtClean="0"/>
              <a:t>26/03/2019</a:t>
            </a:fld>
            <a:endParaRPr lang="pt-BR"/>
          </a:p>
        </p:txBody>
      </p:sp>
      <p:sp>
        <p:nvSpPr>
          <p:cNvPr id="4" name="Espaço Reservado para Rodapé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373FC87-DB7E-45C8-95F2-230581687BC9}" type="slidenum">
              <a:rPr lang="pt-BR" smtClean="0"/>
              <a:t>‹nº›</a:t>
            </a:fld>
            <a:endParaRPr lang="pt-BR"/>
          </a:p>
        </p:txBody>
      </p:sp>
    </p:spTree>
    <p:extLst>
      <p:ext uri="{BB962C8B-B14F-4D97-AF65-F5344CB8AC3E}">
        <p14:creationId xmlns:p14="http://schemas.microsoft.com/office/powerpoint/2010/main" val="1965557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0302694-BC10-4057-87B9-4B62F7076DA1}" type="datetimeFigureOut">
              <a:rPr lang="pt-BR" smtClean="0"/>
              <a:t>26/03/2019</a:t>
            </a:fld>
            <a:endParaRPr lang="pt-BR"/>
          </a:p>
        </p:txBody>
      </p:sp>
      <p:sp>
        <p:nvSpPr>
          <p:cNvPr id="4" name="Espaço Reservado para Imagem de Sli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A85D915-6812-4277-BA9F-FAA20581E9DC}" type="slidenum">
              <a:rPr lang="pt-BR" smtClean="0"/>
              <a:t>‹nº›</a:t>
            </a:fld>
            <a:endParaRPr lang="pt-BR"/>
          </a:p>
        </p:txBody>
      </p:sp>
    </p:spTree>
    <p:extLst>
      <p:ext uri="{BB962C8B-B14F-4D97-AF65-F5344CB8AC3E}">
        <p14:creationId xmlns:p14="http://schemas.microsoft.com/office/powerpoint/2010/main" val="1869131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41772"/>
            <a:ext cx="58293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2701528"/>
            <a:ext cx="51435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9" name="Imagem 8">
            <a:extLst>
              <a:ext uri="{FF2B5EF4-FFF2-40B4-BE49-F238E27FC236}">
                <a16:creationId xmlns:a16="http://schemas.microsoft.com/office/drawing/2014/main" id="{94D45951-4530-4C63-93B2-16B451955464}"/>
              </a:ext>
            </a:extLst>
          </p:cNvPr>
          <p:cNvPicPr>
            <a:picLocks noChangeAspect="1"/>
          </p:cNvPicPr>
          <p:nvPr userDrawn="1"/>
        </p:nvPicPr>
        <p:blipFill>
          <a:blip r:embed="rId2"/>
          <a:stretch>
            <a:fillRect/>
          </a:stretch>
        </p:blipFill>
        <p:spPr>
          <a:xfrm>
            <a:off x="4378036" y="4717418"/>
            <a:ext cx="2466109" cy="426081"/>
          </a:xfrm>
          <a:prstGeom prst="rect">
            <a:avLst/>
          </a:prstGeom>
        </p:spPr>
      </p:pic>
    </p:spTree>
    <p:extLst>
      <p:ext uri="{BB962C8B-B14F-4D97-AF65-F5344CB8AC3E}">
        <p14:creationId xmlns:p14="http://schemas.microsoft.com/office/powerpoint/2010/main" val="936190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79912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273846"/>
            <a:ext cx="1478756"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9" y="273846"/>
            <a:ext cx="4350544"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426918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7" name="Imagem 6">
            <a:extLst>
              <a:ext uri="{FF2B5EF4-FFF2-40B4-BE49-F238E27FC236}">
                <a16:creationId xmlns:a16="http://schemas.microsoft.com/office/drawing/2014/main" id="{2CCCCCE9-0B0C-4D7E-851F-BF2197C9E189}"/>
              </a:ext>
            </a:extLst>
          </p:cNvPr>
          <p:cNvPicPr>
            <a:picLocks noChangeAspect="1"/>
          </p:cNvPicPr>
          <p:nvPr userDrawn="1"/>
        </p:nvPicPr>
        <p:blipFill>
          <a:blip r:embed="rId2"/>
          <a:stretch>
            <a:fillRect/>
          </a:stretch>
        </p:blipFill>
        <p:spPr>
          <a:xfrm>
            <a:off x="4484544" y="4726998"/>
            <a:ext cx="2345748" cy="405286"/>
          </a:xfrm>
          <a:prstGeom prst="rect">
            <a:avLst/>
          </a:prstGeom>
        </p:spPr>
      </p:pic>
    </p:spTree>
    <p:extLst>
      <p:ext uri="{BB962C8B-B14F-4D97-AF65-F5344CB8AC3E}">
        <p14:creationId xmlns:p14="http://schemas.microsoft.com/office/powerpoint/2010/main" val="317079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1282307"/>
            <a:ext cx="5915025"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3442099"/>
            <a:ext cx="5915025" cy="1125140"/>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2657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997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273845"/>
            <a:ext cx="5915025"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1260872"/>
            <a:ext cx="2901255"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1878807"/>
            <a:ext cx="2901255"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1260872"/>
            <a:ext cx="2915543"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1878807"/>
            <a:ext cx="2915543"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70575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74472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16037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740572"/>
            <a:ext cx="3471863"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57249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740572"/>
            <a:ext cx="3471863" cy="3655219"/>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6833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273845"/>
            <a:ext cx="5915025"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1369219"/>
            <a:ext cx="591502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4767264"/>
            <a:ext cx="154305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95C98CD-4008-4D12-8816-035C6DDF6F1B}" type="datetimeFigureOut">
              <a:rPr lang="pt-BR" smtClean="0">
                <a:solidFill>
                  <a:prstClr val="black">
                    <a:tint val="75000"/>
                  </a:prstClr>
                </a:solidFill>
              </a:rPr>
              <a:pPr/>
              <a:t>26/03/2019</a:t>
            </a:fld>
            <a:endParaRPr lang="pt-BR">
              <a:solidFill>
                <a:prstClr val="black">
                  <a:tint val="75000"/>
                </a:prstClr>
              </a:solidFill>
            </a:endParaRPr>
          </a:p>
        </p:txBody>
      </p:sp>
      <p:sp>
        <p:nvSpPr>
          <p:cNvPr id="5" name="Footer Placeholder 4"/>
          <p:cNvSpPr>
            <a:spLocks noGrp="1"/>
          </p:cNvSpPr>
          <p:nvPr>
            <p:ph type="ftr" sz="quarter" idx="3"/>
          </p:nvPr>
        </p:nvSpPr>
        <p:spPr>
          <a:xfrm>
            <a:off x="2271713" y="4767264"/>
            <a:ext cx="2314575"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solidFill>
                <a:prstClr val="black">
                  <a:tint val="75000"/>
                </a:prstClr>
              </a:solidFill>
            </a:endParaRPr>
          </a:p>
        </p:txBody>
      </p:sp>
      <p:sp>
        <p:nvSpPr>
          <p:cNvPr id="6" name="Slide Number Placeholder 5"/>
          <p:cNvSpPr>
            <a:spLocks noGrp="1"/>
          </p:cNvSpPr>
          <p:nvPr>
            <p:ph type="sldNum" sz="quarter" idx="4"/>
          </p:nvPr>
        </p:nvSpPr>
        <p:spPr>
          <a:xfrm>
            <a:off x="4843463" y="4767264"/>
            <a:ext cx="154305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591970457"/>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ortalpme.pr.gov.b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B91675C7-68FB-4EAD-A041-65BA91BA6CF9}"/>
              </a:ext>
            </a:extLst>
          </p:cNvPr>
          <p:cNvPicPr>
            <a:picLocks noChangeAspect="1"/>
          </p:cNvPicPr>
          <p:nvPr/>
        </p:nvPicPr>
        <p:blipFill>
          <a:blip r:embed="rId2" cstate="print"/>
          <a:stretch>
            <a:fillRect/>
          </a:stretch>
        </p:blipFill>
        <p:spPr>
          <a:xfrm>
            <a:off x="263351" y="33671"/>
            <a:ext cx="5345733" cy="900968"/>
          </a:xfrm>
          <a:prstGeom prst="rect">
            <a:avLst/>
          </a:prstGeom>
        </p:spPr>
      </p:pic>
      <p:sp>
        <p:nvSpPr>
          <p:cNvPr id="7" name="Retângulo 6">
            <a:extLst>
              <a:ext uri="{FF2B5EF4-FFF2-40B4-BE49-F238E27FC236}">
                <a16:creationId xmlns:a16="http://schemas.microsoft.com/office/drawing/2014/main" id="{23F3ED8F-19BA-41D4-A084-3912E3A3EAD1}"/>
              </a:ext>
            </a:extLst>
          </p:cNvPr>
          <p:cNvSpPr>
            <a:spLocks noChangeAspect="1"/>
          </p:cNvSpPr>
          <p:nvPr/>
        </p:nvSpPr>
        <p:spPr>
          <a:xfrm rot="20622771">
            <a:off x="5138968" y="335124"/>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
        <p:nvSpPr>
          <p:cNvPr id="10" name="CaixaDeTexto 9">
            <a:extLst>
              <a:ext uri="{FF2B5EF4-FFF2-40B4-BE49-F238E27FC236}">
                <a16:creationId xmlns:a16="http://schemas.microsoft.com/office/drawing/2014/main" id="{491E384E-764B-4530-BF89-811FE64F2638}"/>
              </a:ext>
            </a:extLst>
          </p:cNvPr>
          <p:cNvSpPr txBox="1"/>
          <p:nvPr/>
        </p:nvSpPr>
        <p:spPr>
          <a:xfrm>
            <a:off x="309490" y="2187526"/>
            <a:ext cx="5964702" cy="707886"/>
          </a:xfrm>
          <a:prstGeom prst="rect">
            <a:avLst/>
          </a:prstGeom>
          <a:noFill/>
        </p:spPr>
        <p:txBody>
          <a:bodyPr wrap="square" rtlCol="0">
            <a:spAutoFit/>
          </a:bodyPr>
          <a:lstStyle/>
          <a:p>
            <a:pPr algn="ctr"/>
            <a:r>
              <a:rPr lang="pt-BR" sz="4000" dirty="0"/>
              <a:t> AÇÕES 2019 </a:t>
            </a:r>
          </a:p>
        </p:txBody>
      </p:sp>
    </p:spTree>
    <p:extLst>
      <p:ext uri="{BB962C8B-B14F-4D97-AF65-F5344CB8AC3E}">
        <p14:creationId xmlns:p14="http://schemas.microsoft.com/office/powerpoint/2010/main" val="240322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a:extLst>
              <a:ext uri="{FF2B5EF4-FFF2-40B4-BE49-F238E27FC236}">
                <a16:creationId xmlns:a16="http://schemas.microsoft.com/office/drawing/2014/main" id="{3802D2DF-7BDB-478E-9EA5-1DC48E657E92}"/>
              </a:ext>
            </a:extLst>
          </p:cNvPr>
          <p:cNvSpPr txBox="1"/>
          <p:nvPr/>
        </p:nvSpPr>
        <p:spPr>
          <a:xfrm>
            <a:off x="274319" y="956443"/>
            <a:ext cx="6377940" cy="3170099"/>
          </a:xfrm>
          <a:prstGeom prst="rect">
            <a:avLst/>
          </a:prstGeom>
          <a:noFill/>
        </p:spPr>
        <p:txBody>
          <a:bodyPr wrap="square" rtlCol="0">
            <a:spAutoFit/>
          </a:bodyPr>
          <a:lstStyle/>
          <a:p>
            <a:r>
              <a:rPr lang="pt-BR" sz="2000" dirty="0"/>
              <a:t>Ampliar a parceria das Sociedade de Garantia de Crédito com Instituições Financeiras, Prefeituras e Associações.</a:t>
            </a:r>
          </a:p>
          <a:p>
            <a:endParaRPr lang="pt-BR" sz="2000" b="1" dirty="0"/>
          </a:p>
          <a:p>
            <a:r>
              <a:rPr lang="pt-BR" sz="2000" dirty="0"/>
              <a:t>Acompanhar o Regramento do Fundo de Aval Garantidor das Microempresas e Empresas de Pequeno Porte do Paraná – FAG/PR, Fundo de Capital de Risco do Estado do Paraná – FCR/PR e o Fundo de Inovação das Microempresas e Empresas de Pequeno Porte do Paraná – FIME/PR</a:t>
            </a:r>
          </a:p>
          <a:p>
            <a:r>
              <a:rPr lang="pt-BR" sz="2000" dirty="0"/>
              <a:t> </a:t>
            </a:r>
          </a:p>
          <a:p>
            <a:r>
              <a:rPr lang="pt-BR" sz="2000" dirty="0"/>
              <a:t>Ampliar a política de microcrédito da Fomento Paraná.</a:t>
            </a:r>
          </a:p>
        </p:txBody>
      </p:sp>
      <p:pic>
        <p:nvPicPr>
          <p:cNvPr id="13" name="Imagem 12">
            <a:extLst>
              <a:ext uri="{FF2B5EF4-FFF2-40B4-BE49-F238E27FC236}">
                <a16:creationId xmlns:a16="http://schemas.microsoft.com/office/drawing/2014/main" id="{418F93B9-BEAE-4DC1-8351-3F8D4DC2C672}"/>
              </a:ext>
            </a:extLst>
          </p:cNvPr>
          <p:cNvPicPr>
            <a:picLocks noChangeAspect="1"/>
          </p:cNvPicPr>
          <p:nvPr/>
        </p:nvPicPr>
        <p:blipFill>
          <a:blip r:embed="rId2"/>
          <a:stretch>
            <a:fillRect/>
          </a:stretch>
        </p:blipFill>
        <p:spPr>
          <a:xfrm>
            <a:off x="0" y="0"/>
            <a:ext cx="1747545" cy="599302"/>
          </a:xfrm>
          <a:prstGeom prst="rect">
            <a:avLst/>
          </a:prstGeom>
        </p:spPr>
      </p:pic>
      <p:sp>
        <p:nvSpPr>
          <p:cNvPr id="14" name="Retângulo 13">
            <a:extLst>
              <a:ext uri="{FF2B5EF4-FFF2-40B4-BE49-F238E27FC236}">
                <a16:creationId xmlns:a16="http://schemas.microsoft.com/office/drawing/2014/main" id="{B5C265A7-31E3-40D7-A1C2-A92A6112E813}"/>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5" name="Conector reto 14">
            <a:extLst>
              <a:ext uri="{FF2B5EF4-FFF2-40B4-BE49-F238E27FC236}">
                <a16:creationId xmlns:a16="http://schemas.microsoft.com/office/drawing/2014/main" id="{B2F1752A-4160-4C82-84ED-9BC708C360AF}"/>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CaixaDeTexto 4">
            <a:extLst>
              <a:ext uri="{FF2B5EF4-FFF2-40B4-BE49-F238E27FC236}">
                <a16:creationId xmlns:a16="http://schemas.microsoft.com/office/drawing/2014/main" id="{CB1BB66D-1DFE-48F5-B7BE-D53157A17363}"/>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1969482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382814"/>
            <a:ext cx="6740236" cy="3002256"/>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Tecnologia e Inovação</a:t>
            </a:r>
          </a:p>
          <a:p>
            <a:pPr marL="269875">
              <a:lnSpc>
                <a:spcPct val="100000"/>
              </a:lnSpc>
            </a:pPr>
            <a:r>
              <a:rPr lang="pt-BR" sz="2000" dirty="0">
                <a:solidFill>
                  <a:srgbClr val="000000"/>
                </a:solidFill>
              </a:rPr>
              <a:t>Destinado a identificar, analisar e propor medidas para acesso a novas tecnologias e inovação de processos, produtos e serviços das micro e pequenas empresas.</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r>
              <a:rPr lang="pt-BR" sz="2000" dirty="0"/>
              <a:t>Luiz Cézar </a:t>
            </a:r>
            <a:r>
              <a:rPr lang="pt-BR" sz="2000" dirty="0" err="1"/>
              <a:t>Kawano</a:t>
            </a:r>
            <a:r>
              <a:rPr lang="pt-BR" sz="2000" dirty="0"/>
              <a:t> </a:t>
            </a:r>
            <a:r>
              <a:rPr lang="pt-BR" sz="2000" dirty="0">
                <a:solidFill>
                  <a:srgbClr val="000000"/>
                </a:solidFill>
              </a:rPr>
              <a:t> (SETI</a:t>
            </a:r>
            <a:r>
              <a:rPr lang="pt-BR" sz="2000">
                <a:solidFill>
                  <a:srgbClr val="000000"/>
                </a:solidFill>
              </a:rPr>
              <a:t>) / Fundação </a:t>
            </a:r>
            <a:r>
              <a:rPr lang="pt-BR" sz="2000" dirty="0">
                <a:solidFill>
                  <a:srgbClr val="000000"/>
                </a:solidFill>
              </a:rPr>
              <a:t>Araucária e Marcos </a:t>
            </a:r>
            <a:r>
              <a:rPr lang="pt-BR" sz="2000" dirty="0" err="1">
                <a:solidFill>
                  <a:srgbClr val="000000"/>
                </a:solidFill>
              </a:rPr>
              <a:t>Pupo</a:t>
            </a:r>
            <a:r>
              <a:rPr lang="pt-BR" sz="2000" dirty="0">
                <a:solidFill>
                  <a:srgbClr val="000000"/>
                </a:solidFill>
              </a:rPr>
              <a:t> Thiessen (FIEP)</a:t>
            </a:r>
            <a:endParaRPr sz="2000" dirty="0"/>
          </a:p>
        </p:txBody>
      </p:sp>
      <p:pic>
        <p:nvPicPr>
          <p:cNvPr id="12" name="Imagem 11">
            <a:extLst>
              <a:ext uri="{FF2B5EF4-FFF2-40B4-BE49-F238E27FC236}">
                <a16:creationId xmlns:a16="http://schemas.microsoft.com/office/drawing/2014/main" id="{EB4F1AAB-B857-45ED-9CBF-0F52F43F239E}"/>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C403458F-F280-4648-BC10-4BFB3CE77A53}"/>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0B756D94-0734-4A67-90C2-4979CF177B9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449AEAFE-34F9-4794-8C04-ECCC97D6CA09}"/>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1528663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D669CC0A-4A55-46AC-8CED-6760EED376D8}"/>
              </a:ext>
            </a:extLst>
          </p:cNvPr>
          <p:cNvSpPr txBox="1"/>
          <p:nvPr/>
        </p:nvSpPr>
        <p:spPr>
          <a:xfrm>
            <a:off x="316523" y="569581"/>
            <a:ext cx="6377940" cy="4093428"/>
          </a:xfrm>
          <a:prstGeom prst="rect">
            <a:avLst/>
          </a:prstGeom>
          <a:noFill/>
        </p:spPr>
        <p:txBody>
          <a:bodyPr wrap="square" rtlCol="0">
            <a:spAutoFit/>
          </a:bodyPr>
          <a:lstStyle/>
          <a:p>
            <a:r>
              <a:rPr lang="pt-BR" sz="2000" dirty="0"/>
              <a:t>Implementar nos municípios programas que favoreçam o estreitamento das relações Universidades / Instituição de Ciência e Tecnologia - Empresas fortalecendo o tripé educação -fomento - inovação.</a:t>
            </a:r>
          </a:p>
          <a:p>
            <a:r>
              <a:rPr lang="pt-BR" sz="2000" dirty="0"/>
              <a:t> </a:t>
            </a:r>
          </a:p>
          <a:p>
            <a:r>
              <a:rPr lang="pt-BR" sz="2000" dirty="0"/>
              <a:t>Estabelecer um amplo programa de capacitação / formação das micro e pequenas empresas e municípios, tais como: gestão da inovação, marco legal, fomento, elaboração de projetos e captação de recursos públicos e privados para inovação.</a:t>
            </a:r>
          </a:p>
          <a:p>
            <a:r>
              <a:rPr lang="pt-BR" sz="2000" b="1" dirty="0"/>
              <a:t> </a:t>
            </a:r>
            <a:endParaRPr lang="pt-BR" sz="2000" dirty="0"/>
          </a:p>
          <a:p>
            <a:r>
              <a:rPr lang="pt-BR" sz="2000" dirty="0"/>
              <a:t>Criar uma rede de pesquisa com ênfase nas vocações e potencialidades do território.</a:t>
            </a:r>
          </a:p>
        </p:txBody>
      </p:sp>
      <p:pic>
        <p:nvPicPr>
          <p:cNvPr id="12" name="Imagem 11">
            <a:extLst>
              <a:ext uri="{FF2B5EF4-FFF2-40B4-BE49-F238E27FC236}">
                <a16:creationId xmlns:a16="http://schemas.microsoft.com/office/drawing/2014/main" id="{FF16887C-3FF5-48BF-8F22-B9EA87393482}"/>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DFD7FC79-E16A-4860-BFFD-9C83293DCF9E}"/>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29FDD905-3240-4340-B611-6201339D31D0}"/>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65BB6FB4-0716-4C85-AF17-5F8D3DC7E7CB}"/>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32389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382814"/>
            <a:ext cx="6740236" cy="3002256"/>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Racionalização Legal e Burocrática </a:t>
            </a:r>
            <a:r>
              <a:rPr lang="pt-BR" sz="2000" dirty="0">
                <a:solidFill>
                  <a:srgbClr val="000000"/>
                </a:solidFill>
              </a:rPr>
              <a:t>Destinado a identificar, analisar e propor medidas visando à redução ou simplificação de obrigações impostas às microempresas e empresas de pequeno porte.</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Mario José Doria da Fonseca (SEPL) e Ercílio </a:t>
            </a:r>
            <a:r>
              <a:rPr lang="pt-BR" sz="2000" dirty="0" err="1">
                <a:solidFill>
                  <a:srgbClr val="000000"/>
                </a:solidFill>
              </a:rPr>
              <a:t>Santinoni</a:t>
            </a:r>
            <a:r>
              <a:rPr lang="pt-BR" sz="2000">
                <a:solidFill>
                  <a:srgbClr val="000000"/>
                </a:solidFill>
              </a:rPr>
              <a:t> (CONAMPE) </a:t>
            </a:r>
            <a:endParaRPr sz="2000" dirty="0"/>
          </a:p>
        </p:txBody>
      </p:sp>
      <p:pic>
        <p:nvPicPr>
          <p:cNvPr id="12" name="Imagem 11">
            <a:extLst>
              <a:ext uri="{FF2B5EF4-FFF2-40B4-BE49-F238E27FC236}">
                <a16:creationId xmlns:a16="http://schemas.microsoft.com/office/drawing/2014/main" id="{D8326D41-039F-4ABC-8474-A9632CE023AA}"/>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DD9AE2ED-0B56-47DF-9878-991A060FE22E}"/>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0E14879A-8DEC-4E88-A2BB-D8C9FA36FB73}"/>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16488632-50F9-4AAA-B124-0FF341CBFB08}"/>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7084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D10958-3D28-4747-A52F-9CD5460E5557}"/>
              </a:ext>
            </a:extLst>
          </p:cNvPr>
          <p:cNvSpPr txBox="1"/>
          <p:nvPr/>
        </p:nvSpPr>
        <p:spPr>
          <a:xfrm>
            <a:off x="70338" y="611793"/>
            <a:ext cx="6682154" cy="4185761"/>
          </a:xfrm>
          <a:prstGeom prst="rect">
            <a:avLst/>
          </a:prstGeom>
          <a:noFill/>
        </p:spPr>
        <p:txBody>
          <a:bodyPr wrap="square" rtlCol="0">
            <a:spAutoFit/>
          </a:bodyPr>
          <a:lstStyle/>
          <a:p>
            <a:r>
              <a:rPr lang="pt-BR" sz="1900" dirty="0">
                <a:latin typeface="Calibri" panose="020F0502020204030204" pitchFamily="34" charset="0"/>
                <a:cs typeface="Calibri" panose="020F0502020204030204" pitchFamily="34" charset="0"/>
              </a:rPr>
              <a:t>Simplificar o processo de abertura, alteração e baixa de empresas nos órgãos licenciadores estaduais, adequando à Lei Complementar Federal 123/06 e Lei Complementar Estadual 163/13: Junta Comercial do Paraná, Vigilância Sanitária do Paraná, Corpo de Bombeiros, Prefeituras, Instituto Ambiental do Paraná, Receita Estadual e Receita Federal;</a:t>
            </a:r>
          </a:p>
          <a:p>
            <a:r>
              <a:rPr lang="pt-BR" sz="1900" dirty="0">
                <a:latin typeface="Calibri" panose="020F0502020204030204" pitchFamily="34" charset="0"/>
                <a:cs typeface="Calibri" panose="020F0502020204030204" pitchFamily="34" charset="0"/>
              </a:rPr>
              <a:t> </a:t>
            </a:r>
          </a:p>
          <a:p>
            <a:r>
              <a:rPr lang="pt-BR" sz="1900" dirty="0">
                <a:latin typeface="Calibri" panose="020F0502020204030204" pitchFamily="34" charset="0"/>
                <a:cs typeface="Calibri" panose="020F0502020204030204" pitchFamily="34" charset="0"/>
              </a:rPr>
              <a:t>Apoiar municípios para aprimorar os atendimentos realizados na Sala do Empreendedor, estabelecendo termos de parceria visando promover programas de capacitação, oferta de linhas de créditos estaduais, apoio ao associativismo, entre outros.</a:t>
            </a:r>
          </a:p>
          <a:p>
            <a:r>
              <a:rPr lang="pt-BR" sz="1900" dirty="0">
                <a:latin typeface="Calibri" panose="020F0502020204030204" pitchFamily="34" charset="0"/>
                <a:cs typeface="Calibri" panose="020F0502020204030204" pitchFamily="34" charset="0"/>
              </a:rPr>
              <a:t> </a:t>
            </a:r>
          </a:p>
          <a:p>
            <a:r>
              <a:rPr lang="pt-BR" sz="1900" dirty="0">
                <a:latin typeface="Calibri" panose="020F0502020204030204" pitchFamily="34" charset="0"/>
                <a:cs typeface="Calibri" panose="020F0502020204030204" pitchFamily="34" charset="0"/>
              </a:rPr>
              <a:t>Incluir no sistema integrador a renovação online das licenças previas (Saúde, Meio Ambiente </a:t>
            </a:r>
            <a:r>
              <a:rPr lang="pt-BR" sz="1900" dirty="0" err="1">
                <a:latin typeface="Calibri" panose="020F0502020204030204" pitchFamily="34" charset="0"/>
                <a:cs typeface="Calibri" panose="020F0502020204030204" pitchFamily="34" charset="0"/>
              </a:rPr>
              <a:t>etc</a:t>
            </a:r>
            <a:r>
              <a:rPr lang="pt-BR" sz="1900" dirty="0">
                <a:latin typeface="Calibri" panose="020F0502020204030204" pitchFamily="34" charset="0"/>
                <a:cs typeface="Calibri" panose="020F0502020204030204" pitchFamily="34" charset="0"/>
              </a:rPr>
              <a:t>) via Empresa Fácil</a:t>
            </a:r>
          </a:p>
        </p:txBody>
      </p:sp>
      <p:pic>
        <p:nvPicPr>
          <p:cNvPr id="12" name="Imagem 11">
            <a:extLst>
              <a:ext uri="{FF2B5EF4-FFF2-40B4-BE49-F238E27FC236}">
                <a16:creationId xmlns:a16="http://schemas.microsoft.com/office/drawing/2014/main" id="{AF71FA8F-DD06-4171-8B50-EE317DCBC176}"/>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0BB23F9D-F823-4561-8F5F-EE3F6771107B}"/>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C2B23697-7256-4E28-8B31-555278ADD70A}"/>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87CCC9FB-DB4F-4885-A0B2-C05D29199D68}"/>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261427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382814"/>
            <a:ext cx="6740236" cy="3002256"/>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Formação e Educação Empreendedora</a:t>
            </a:r>
          </a:p>
          <a:p>
            <a:pPr marL="269875">
              <a:lnSpc>
                <a:spcPct val="100000"/>
              </a:lnSpc>
            </a:pPr>
            <a:r>
              <a:rPr lang="pt-BR" sz="2000" dirty="0">
                <a:solidFill>
                  <a:srgbClr val="000000"/>
                </a:solidFill>
              </a:rPr>
              <a:t>Destinado a identificar, analisar e propor medidas para ampliar as oportunidades de capacitação para as micro e pequenas empresas, com a perspectiva de disseminação e compartilhamento da informação por meio de redes de relacionamento. </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 definir</a:t>
            </a:r>
            <a:endParaRPr sz="2000" dirty="0"/>
          </a:p>
        </p:txBody>
      </p:sp>
      <p:pic>
        <p:nvPicPr>
          <p:cNvPr id="12" name="Imagem 11">
            <a:extLst>
              <a:ext uri="{FF2B5EF4-FFF2-40B4-BE49-F238E27FC236}">
                <a16:creationId xmlns:a16="http://schemas.microsoft.com/office/drawing/2014/main" id="{8CDE0CDE-3993-4674-8316-03547558FC2F}"/>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F64652D5-9E6F-4DDB-8CC2-15387036DD15}"/>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1A2B884-2ACF-4F9E-B9AF-02F1B5252C37}"/>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E166EF8E-F389-42F1-BE67-24B964545CD4}"/>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3750362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349B14A3-8F76-4A7A-9A5B-FD3C4B11BC39}"/>
              </a:ext>
            </a:extLst>
          </p:cNvPr>
          <p:cNvSpPr txBox="1"/>
          <p:nvPr/>
        </p:nvSpPr>
        <p:spPr>
          <a:xfrm>
            <a:off x="316523" y="1076020"/>
            <a:ext cx="6377940" cy="4093428"/>
          </a:xfrm>
          <a:prstGeom prst="rect">
            <a:avLst/>
          </a:prstGeom>
          <a:noFill/>
        </p:spPr>
        <p:txBody>
          <a:bodyPr wrap="square" rtlCol="0">
            <a:spAutoFit/>
          </a:bodyPr>
          <a:lstStyle/>
          <a:p>
            <a:r>
              <a:rPr lang="pt-BR" sz="2000" dirty="0"/>
              <a:t>Implementar o empreendedorismo como componente curricular em todas as esferas: Base Nacional Curricular Comum, Estadual, Municipal e nas escolas.</a:t>
            </a:r>
          </a:p>
          <a:p>
            <a:endParaRPr lang="pt-BR" sz="2000" b="1" dirty="0"/>
          </a:p>
          <a:p>
            <a:r>
              <a:rPr lang="pt-BR" sz="2000" dirty="0"/>
              <a:t>Implementar disciplina de Empreendedorismo em todos os cursos das instituições estaduais de ensino superior</a:t>
            </a:r>
          </a:p>
          <a:p>
            <a:endParaRPr lang="pt-BR" sz="2000" b="1" dirty="0"/>
          </a:p>
          <a:p>
            <a:r>
              <a:rPr lang="pt-BR" sz="2000" dirty="0"/>
              <a:t>Elaborar programas que estimulem a participação entre empresários e estudantes nas escolas, para estimular o empreendedorismo.</a:t>
            </a:r>
          </a:p>
          <a:p>
            <a:endParaRPr lang="pt-BR" sz="2000" dirty="0"/>
          </a:p>
          <a:p>
            <a:r>
              <a:rPr lang="pt-BR" sz="2000" dirty="0"/>
              <a:t>Implementar nas escolas a cultura de associativismo.</a:t>
            </a:r>
          </a:p>
          <a:p>
            <a:endParaRPr lang="pt-BR" sz="2000" dirty="0"/>
          </a:p>
        </p:txBody>
      </p:sp>
      <p:pic>
        <p:nvPicPr>
          <p:cNvPr id="12" name="Imagem 11">
            <a:extLst>
              <a:ext uri="{FF2B5EF4-FFF2-40B4-BE49-F238E27FC236}">
                <a16:creationId xmlns:a16="http://schemas.microsoft.com/office/drawing/2014/main" id="{C3C4429A-3737-40AA-86DE-C0739A41819C}"/>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F7D2FB39-66F5-4088-801D-D1C59272DAE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03F7964B-9E77-4BB8-B7A6-5DAD0F070E4B}"/>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02485FA2-AA36-4BF9-823D-2142E6CCE930}"/>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88563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782230"/>
            <a:ext cx="6740236" cy="3002256"/>
          </a:xfrm>
          <a:prstGeom prst="rect">
            <a:avLst/>
          </a:prstGeom>
        </p:spPr>
        <p:txBody>
          <a:bodyPr lIns="90000" tIns="45000" rIns="90000" bIns="45000"/>
          <a:lstStyle/>
          <a:p>
            <a:pPr marL="87312">
              <a:lnSpc>
                <a:spcPct val="100000"/>
              </a:lnSpc>
            </a:pPr>
            <a:r>
              <a:rPr lang="pt-BR" sz="2000" b="1" dirty="0">
                <a:solidFill>
                  <a:srgbClr val="000000"/>
                </a:solidFill>
              </a:rPr>
              <a:t>Secretaria Técnica</a:t>
            </a:r>
          </a:p>
          <a:p>
            <a:pPr marL="87312">
              <a:lnSpc>
                <a:spcPct val="100000"/>
              </a:lnSpc>
            </a:pPr>
            <a:endParaRPr lang="pt-BR" sz="2000" dirty="0">
              <a:solidFill>
                <a:srgbClr val="000000"/>
              </a:solidFill>
            </a:endParaRPr>
          </a:p>
          <a:p>
            <a:pPr marL="87312">
              <a:lnSpc>
                <a:spcPct val="100000"/>
              </a:lnSpc>
            </a:pPr>
            <a:r>
              <a:rPr lang="pt-BR" sz="2000" dirty="0">
                <a:solidFill>
                  <a:srgbClr val="000000"/>
                </a:solidFill>
              </a:rPr>
              <a:t>Acompanhar a tramitação das alterações da Lei Complementar nº 163/2013, junto aos órgãos estaduais e a ALEP.</a:t>
            </a:r>
          </a:p>
          <a:p>
            <a:pPr marL="87312">
              <a:lnSpc>
                <a:spcPct val="100000"/>
              </a:lnSpc>
            </a:pPr>
            <a:endParaRPr lang="pt-BR" sz="2000" dirty="0">
              <a:solidFill>
                <a:srgbClr val="000000"/>
              </a:solidFill>
            </a:endParaRPr>
          </a:p>
          <a:p>
            <a:pPr marL="87312">
              <a:lnSpc>
                <a:spcPct val="100000"/>
              </a:lnSpc>
            </a:pPr>
            <a:r>
              <a:rPr lang="pt-BR" sz="2000" dirty="0">
                <a:solidFill>
                  <a:srgbClr val="000000"/>
                </a:solidFill>
              </a:rPr>
              <a:t>Realizar as Alterações e Atualizações no Decreto nº 2474/2015, com base na proposta finalizada pelo GT de Compras Públicas do FOPEME, formado por SEAP/SEBRAE/CDE e encaminhar à Casa Civil.</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endParaRPr lang="pt-BR" sz="2000" dirty="0">
              <a:solidFill>
                <a:srgbClr val="000000"/>
              </a:solidFill>
            </a:endParaRPr>
          </a:p>
        </p:txBody>
      </p:sp>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8ACE4C6F-FEF5-4A40-84B4-F2062ED3CEDE}"/>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2559877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817398"/>
            <a:ext cx="6740236" cy="3002256"/>
          </a:xfrm>
          <a:prstGeom prst="rect">
            <a:avLst/>
          </a:prstGeom>
        </p:spPr>
        <p:txBody>
          <a:bodyPr lIns="90000" tIns="45000" rIns="90000" bIns="45000"/>
          <a:lstStyle/>
          <a:p>
            <a:pPr marL="87312">
              <a:lnSpc>
                <a:spcPct val="100000"/>
              </a:lnSpc>
            </a:pPr>
            <a:r>
              <a:rPr lang="pt-BR" sz="2000" b="1" dirty="0">
                <a:solidFill>
                  <a:srgbClr val="000000"/>
                </a:solidFill>
              </a:rPr>
              <a:t>Secretaria Técnica</a:t>
            </a:r>
          </a:p>
          <a:p>
            <a:pPr marL="273050" indent="-185738">
              <a:lnSpc>
                <a:spcPct val="100000"/>
              </a:lnSpc>
              <a:buFont typeface="Arial"/>
              <a:buChar char="•"/>
            </a:pPr>
            <a:endParaRPr lang="pt-BR" sz="2000" dirty="0">
              <a:solidFill>
                <a:srgbClr val="000000"/>
              </a:solidFill>
            </a:endParaRPr>
          </a:p>
          <a:p>
            <a:pPr marL="87312">
              <a:lnSpc>
                <a:spcPct val="100000"/>
              </a:lnSpc>
            </a:pPr>
            <a:r>
              <a:rPr lang="pt-BR" sz="2000" dirty="0">
                <a:solidFill>
                  <a:srgbClr val="000000"/>
                </a:solidFill>
              </a:rPr>
              <a:t>Revisar e Publicar no Diário Oficial do Estado, o novo Regimento Interno do FOPEME</a:t>
            </a:r>
          </a:p>
          <a:p>
            <a:pPr marL="87312">
              <a:lnSpc>
                <a:spcPct val="100000"/>
              </a:lnSpc>
            </a:pPr>
            <a:endParaRPr lang="pt-BR" sz="2000" dirty="0">
              <a:solidFill>
                <a:srgbClr val="000000"/>
              </a:solidFill>
            </a:endParaRPr>
          </a:p>
          <a:p>
            <a:pPr marL="87312">
              <a:lnSpc>
                <a:spcPct val="100000"/>
              </a:lnSpc>
            </a:pPr>
            <a:r>
              <a:rPr lang="pt-BR" sz="2000" dirty="0">
                <a:solidFill>
                  <a:srgbClr val="000000"/>
                </a:solidFill>
              </a:rPr>
              <a:t>Ajustar e disseminar a Cartilha de Orientação e Capacitação do Portal Paranaense das Micro e Pequenas Empresas – </a:t>
            </a:r>
            <a:r>
              <a:rPr lang="pt-BR" sz="2000" dirty="0">
                <a:solidFill>
                  <a:srgbClr val="000000"/>
                </a:solidFill>
                <a:hlinkClick r:id="rId2"/>
              </a:rPr>
              <a:t>www.portalpme.pr.gov.br</a:t>
            </a:r>
            <a:endParaRPr lang="pt-BR" sz="2000" dirty="0">
              <a:solidFill>
                <a:srgbClr val="000000"/>
              </a:solidFill>
            </a:endParaRPr>
          </a:p>
          <a:p>
            <a:pPr marL="87312">
              <a:lnSpc>
                <a:spcPct val="100000"/>
              </a:lnSpc>
            </a:pPr>
            <a:endParaRPr lang="pt-BR" sz="2000" dirty="0">
              <a:solidFill>
                <a:srgbClr val="000000"/>
              </a:solidFill>
            </a:endParaRPr>
          </a:p>
          <a:p>
            <a:pPr marL="87312">
              <a:lnSpc>
                <a:spcPct val="100000"/>
              </a:lnSpc>
            </a:pPr>
            <a:r>
              <a:rPr lang="pt-BR" sz="2000" dirty="0">
                <a:solidFill>
                  <a:srgbClr val="000000"/>
                </a:solidFill>
              </a:rPr>
              <a:t>Renovar o Acordo de Cooperação Técnica entre Tribunal de Contas, FOPEME e SEBRAE/PR, dando continuidade nas capacitações em Compras Públicas</a:t>
            </a:r>
          </a:p>
          <a:p>
            <a:pPr marL="87312">
              <a:lnSpc>
                <a:spcPct val="100000"/>
              </a:lnSpc>
            </a:pPr>
            <a:endParaRPr lang="pt-BR" sz="2000" dirty="0">
              <a:solidFill>
                <a:srgbClr val="000000"/>
              </a:solidFill>
            </a:endParaRPr>
          </a:p>
          <a:p>
            <a:pPr marL="273050" indent="-185738">
              <a:lnSpc>
                <a:spcPct val="100000"/>
              </a:lnSpc>
              <a:buFont typeface="Arial"/>
              <a:buChar char="•"/>
            </a:pPr>
            <a:endParaRPr lang="pt-BR" sz="2000" dirty="0">
              <a:solidFill>
                <a:srgbClr val="000000"/>
              </a:solidFill>
            </a:endParaRPr>
          </a:p>
        </p:txBody>
      </p:sp>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3"/>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251B1B1D-8183-43A3-8BA1-EB5BC2D01630}"/>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2954622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824434"/>
            <a:ext cx="6740236" cy="3749393"/>
          </a:xfrm>
          <a:prstGeom prst="rect">
            <a:avLst/>
          </a:prstGeom>
        </p:spPr>
        <p:txBody>
          <a:bodyPr lIns="90000" tIns="45000" rIns="90000" bIns="45000"/>
          <a:lstStyle/>
          <a:p>
            <a:pPr marL="87312">
              <a:lnSpc>
                <a:spcPct val="100000"/>
              </a:lnSpc>
            </a:pPr>
            <a:r>
              <a:rPr lang="pt-BR" sz="2000" b="1" dirty="0">
                <a:solidFill>
                  <a:srgbClr val="000000"/>
                </a:solidFill>
              </a:rPr>
              <a:t>Secretaria Técnica</a:t>
            </a:r>
          </a:p>
          <a:p>
            <a:pPr marL="273050" indent="-185738">
              <a:lnSpc>
                <a:spcPct val="100000"/>
              </a:lnSpc>
              <a:buFont typeface="Arial"/>
              <a:buChar char="•"/>
            </a:pPr>
            <a:endParaRPr lang="pt-BR" sz="2000" dirty="0">
              <a:solidFill>
                <a:srgbClr val="000000"/>
              </a:solidFill>
            </a:endParaRPr>
          </a:p>
          <a:p>
            <a:pPr marL="87312">
              <a:lnSpc>
                <a:spcPct val="100000"/>
              </a:lnSpc>
            </a:pPr>
            <a:r>
              <a:rPr lang="pt-BR" sz="2000" dirty="0">
                <a:solidFill>
                  <a:srgbClr val="000000"/>
                </a:solidFill>
              </a:rPr>
              <a:t>Sistematizar a participação dos Comitês Territoriais no FOPEME:</a:t>
            </a:r>
          </a:p>
          <a:p>
            <a:pPr marL="430212" indent="-342900">
              <a:lnSpc>
                <a:spcPct val="100000"/>
              </a:lnSpc>
              <a:buFont typeface="Arial" panose="020B0604020202020204" pitchFamily="34" charset="0"/>
              <a:buChar char="•"/>
            </a:pPr>
            <a:r>
              <a:rPr lang="pt-BR" sz="2000" dirty="0">
                <a:solidFill>
                  <a:srgbClr val="000000"/>
                </a:solidFill>
              </a:rPr>
              <a:t>Acompanhar as ações dos Comitês Territoriais;</a:t>
            </a:r>
          </a:p>
          <a:p>
            <a:pPr marL="430212" indent="-342900">
              <a:lnSpc>
                <a:spcPct val="100000"/>
              </a:lnSpc>
              <a:buFont typeface="Arial" panose="020B0604020202020204" pitchFamily="34" charset="0"/>
              <a:buChar char="•"/>
            </a:pPr>
            <a:r>
              <a:rPr lang="pt-BR" sz="2000" dirty="0">
                <a:solidFill>
                  <a:srgbClr val="000000"/>
                </a:solidFill>
              </a:rPr>
              <a:t>Acompanhar nas reuniões do FOPEME as apresentações e demandas dos Comitês Territoriais;</a:t>
            </a:r>
          </a:p>
          <a:p>
            <a:pPr marL="430212" indent="-342900">
              <a:lnSpc>
                <a:spcPct val="100000"/>
              </a:lnSpc>
              <a:buFont typeface="Arial" panose="020B0604020202020204" pitchFamily="34" charset="0"/>
              <a:buChar char="•"/>
            </a:pPr>
            <a:r>
              <a:rPr lang="pt-BR" sz="2000" dirty="0">
                <a:solidFill>
                  <a:srgbClr val="000000"/>
                </a:solidFill>
              </a:rPr>
              <a:t>Visitar os Comitês Territoriais para disseminar e articular os programas governamentais voltados às micro e pequenas empresas paranaenses, e</a:t>
            </a:r>
          </a:p>
          <a:p>
            <a:pPr marL="430212" indent="-342900">
              <a:lnSpc>
                <a:spcPct val="100000"/>
              </a:lnSpc>
              <a:buFont typeface="Arial" panose="020B0604020202020204" pitchFamily="34" charset="0"/>
              <a:buChar char="•"/>
            </a:pPr>
            <a:r>
              <a:rPr lang="pt-BR" sz="2000" dirty="0">
                <a:solidFill>
                  <a:srgbClr val="000000"/>
                </a:solidFill>
              </a:rPr>
              <a:t>Estabelecer a forma de comunicação do FOPEME com os Comitês Territoriais</a:t>
            </a:r>
          </a:p>
          <a:p>
            <a:pPr marL="87312">
              <a:lnSpc>
                <a:spcPct val="100000"/>
              </a:lnSpc>
            </a:pPr>
            <a:endParaRPr lang="pt-BR" sz="2000" dirty="0">
              <a:solidFill>
                <a:srgbClr val="000000"/>
              </a:solidFill>
            </a:endParaRPr>
          </a:p>
        </p:txBody>
      </p:sp>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8E409F25-EF54-4509-A78D-2B0A853ACA2D}"/>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260702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4">
            <a:extLst>
              <a:ext uri="{FF2B5EF4-FFF2-40B4-BE49-F238E27FC236}">
                <a16:creationId xmlns:a16="http://schemas.microsoft.com/office/drawing/2014/main" id="{A8922F5E-8BAE-477C-ADBE-FB7A549D0D69}"/>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REALIZAÇÕES DE 2018</a:t>
            </a:r>
          </a:p>
        </p:txBody>
      </p:sp>
      <p:pic>
        <p:nvPicPr>
          <p:cNvPr id="11" name="Imagem 10">
            <a:extLst>
              <a:ext uri="{FF2B5EF4-FFF2-40B4-BE49-F238E27FC236}">
                <a16:creationId xmlns:a16="http://schemas.microsoft.com/office/drawing/2014/main" id="{8BD6AF50-78C3-4883-BE44-099045B6BA55}"/>
              </a:ext>
            </a:extLst>
          </p:cNvPr>
          <p:cNvPicPr>
            <a:picLocks noChangeAspect="1"/>
          </p:cNvPicPr>
          <p:nvPr/>
        </p:nvPicPr>
        <p:blipFill>
          <a:blip r:embed="rId2"/>
          <a:stretch>
            <a:fillRect/>
          </a:stretch>
        </p:blipFill>
        <p:spPr>
          <a:xfrm>
            <a:off x="0" y="0"/>
            <a:ext cx="1747545" cy="599302"/>
          </a:xfrm>
          <a:prstGeom prst="rect">
            <a:avLst/>
          </a:prstGeom>
        </p:spPr>
      </p:pic>
      <p:sp>
        <p:nvSpPr>
          <p:cNvPr id="12" name="Retângulo 11">
            <a:extLst>
              <a:ext uri="{FF2B5EF4-FFF2-40B4-BE49-F238E27FC236}">
                <a16:creationId xmlns:a16="http://schemas.microsoft.com/office/drawing/2014/main" id="{8665D8D1-B13C-4863-9EE4-98758662FBE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3" name="Conector reto 12">
            <a:extLst>
              <a:ext uri="{FF2B5EF4-FFF2-40B4-BE49-F238E27FC236}">
                <a16:creationId xmlns:a16="http://schemas.microsoft.com/office/drawing/2014/main" id="{1BDBC9FD-C4A5-456D-894D-01FD88EBB389}"/>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5" name="Retângulo 14">
            <a:extLst>
              <a:ext uri="{FF2B5EF4-FFF2-40B4-BE49-F238E27FC236}">
                <a16:creationId xmlns:a16="http://schemas.microsoft.com/office/drawing/2014/main" id="{4E14AAF7-576B-407C-A302-797234491F90}"/>
              </a:ext>
            </a:extLst>
          </p:cNvPr>
          <p:cNvSpPr/>
          <p:nvPr/>
        </p:nvSpPr>
        <p:spPr>
          <a:xfrm>
            <a:off x="142152" y="828246"/>
            <a:ext cx="6476697" cy="3785652"/>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pt-BR" sz="2000" dirty="0">
                <a:latin typeface="Arial" panose="020B0604020202020204" pitchFamily="34" charset="0"/>
                <a:ea typeface="Arial;sans-serif"/>
                <a:cs typeface="Arial" panose="020B0604020202020204" pitchFamily="34" charset="0"/>
              </a:rPr>
              <a:t>Elaboração e encaminhamento à Casa Civil </a:t>
            </a:r>
            <a:r>
              <a:rPr lang="pt-BR" sz="2000" dirty="0">
                <a:latin typeface="Arial" panose="020B0604020202020204" pitchFamily="34" charset="0"/>
                <a:cs typeface="Arial" panose="020B0604020202020204" pitchFamily="34" charset="0"/>
              </a:rPr>
              <a:t>do Projeto de Lei de Alteração e Atualização da Lei Complementar nº 163/2013.</a:t>
            </a:r>
          </a:p>
          <a:p>
            <a:pPr marL="457200" indent="-457200">
              <a:buFont typeface="Arial" panose="020B0604020202020204" pitchFamily="34" charset="0"/>
              <a:buChar char="•"/>
            </a:pPr>
            <a:endParaRPr lang="pt-BR"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pt-BR" sz="2000" dirty="0">
                <a:latin typeface="Arial" panose="020B0604020202020204" pitchFamily="34" charset="0"/>
                <a:ea typeface="Arial;sans-serif"/>
                <a:cs typeface="Arial" panose="020B0604020202020204" pitchFamily="34" charset="0"/>
              </a:rPr>
              <a:t>Revisão final pelo CT Acesso a Mercados do FOPEME e pelo prof. Luiz Zanin, estando concluída a fase de revisão das atualizações propostas para o Decreto nº 2474/2015.</a:t>
            </a:r>
          </a:p>
          <a:p>
            <a:pPr marL="457200" indent="-457200">
              <a:buFont typeface="Arial" panose="020B0604020202020204" pitchFamily="34" charset="0"/>
              <a:buChar char="•"/>
            </a:pPr>
            <a:endParaRPr lang="pt-BR" sz="2000" dirty="0">
              <a:latin typeface="Arial" panose="020B0604020202020204" pitchFamily="34" charset="0"/>
              <a:ea typeface="Arial;sans-serif"/>
              <a:cs typeface="Arial" panose="020B0604020202020204" pitchFamily="34" charset="0"/>
            </a:endParaRPr>
          </a:p>
          <a:p>
            <a:pPr marL="457200" indent="-457200">
              <a:buFont typeface="Arial" panose="020B0604020202020204" pitchFamily="34" charset="0"/>
              <a:buChar char="•"/>
            </a:pPr>
            <a:r>
              <a:rPr lang="pt-BR" sz="2000" dirty="0">
                <a:latin typeface="Arial" panose="020B0604020202020204" pitchFamily="34" charset="0"/>
                <a:ea typeface="Arial;sans-serif"/>
                <a:cs typeface="Arial" panose="020B0604020202020204" pitchFamily="34" charset="0"/>
              </a:rPr>
              <a:t>Continuidade da Capacitação em Compras Públicas, resultado do acordo entre Tribunal de Contas, FOPEME e SEBRAE/PR.</a:t>
            </a:r>
          </a:p>
        </p:txBody>
      </p:sp>
    </p:spTree>
    <p:extLst>
      <p:ext uri="{BB962C8B-B14F-4D97-AF65-F5344CB8AC3E}">
        <p14:creationId xmlns:p14="http://schemas.microsoft.com/office/powerpoint/2010/main" val="1331435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292755"/>
            <a:ext cx="6740236" cy="3002256"/>
          </a:xfrm>
          <a:prstGeom prst="rect">
            <a:avLst/>
          </a:prstGeom>
        </p:spPr>
        <p:txBody>
          <a:bodyPr lIns="90000" tIns="45000" rIns="90000" bIns="45000"/>
          <a:lstStyle/>
          <a:p>
            <a:pPr marL="273050" indent="-185738">
              <a:lnSpc>
                <a:spcPct val="100000"/>
              </a:lnSpc>
              <a:buFont typeface="Arial"/>
              <a:buChar char="•"/>
            </a:pPr>
            <a:r>
              <a:rPr lang="pt-BR" sz="2000" dirty="0">
                <a:solidFill>
                  <a:srgbClr val="000000"/>
                </a:solidFill>
              </a:rPr>
              <a:t>Os Comitês Temáticos elaborarão o Plano de Ação para cada uma das ações;</a:t>
            </a:r>
          </a:p>
          <a:p>
            <a:pPr marL="273050" indent="-185738">
              <a:lnSpc>
                <a:spcPct val="100000"/>
              </a:lnSpc>
              <a:buFont typeface="Arial"/>
              <a:buChar char="•"/>
            </a:pPr>
            <a:r>
              <a:rPr lang="pt-BR" sz="2000" dirty="0">
                <a:solidFill>
                  <a:srgbClr val="000000"/>
                </a:solidFill>
              </a:rPr>
              <a:t>Os Comitês Temáticos indicarão os Grupos de Trabalho que conduzirão cada uma das ações;</a:t>
            </a:r>
          </a:p>
          <a:p>
            <a:pPr marL="273050" indent="-185738">
              <a:lnSpc>
                <a:spcPct val="100000"/>
              </a:lnSpc>
              <a:buFont typeface="Arial"/>
              <a:buChar char="•"/>
            </a:pPr>
            <a:r>
              <a:rPr lang="pt-BR" sz="2000" dirty="0">
                <a:solidFill>
                  <a:srgbClr val="000000"/>
                </a:solidFill>
              </a:rPr>
              <a:t>Os Planos de Ação e Grupos de Trabalho serão validados  pela Secretaria Técnica;</a:t>
            </a:r>
          </a:p>
          <a:p>
            <a:pPr marL="273050" indent="-185738">
              <a:lnSpc>
                <a:spcPct val="100000"/>
              </a:lnSpc>
              <a:buFont typeface="Arial"/>
              <a:buChar char="•"/>
            </a:pPr>
            <a:r>
              <a:rPr lang="pt-BR" sz="2000" dirty="0">
                <a:solidFill>
                  <a:srgbClr val="000000"/>
                </a:solidFill>
              </a:rPr>
              <a:t>Os Planos de Ação serão liberados para início imediato dos trabalhos dos Comitês Temáticos.  </a:t>
            </a:r>
          </a:p>
        </p:txBody>
      </p:sp>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FCAF5A5F-6412-4BC5-98E1-FE8C9B3FE87E}"/>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4079892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9" name="Espaço Reservado para Conteúdo 4">
            <a:extLst>
              <a:ext uri="{FF2B5EF4-FFF2-40B4-BE49-F238E27FC236}">
                <a16:creationId xmlns:a16="http://schemas.microsoft.com/office/drawing/2014/main" id="{7F73F831-183B-4D40-9BF0-F03C02F9F894}"/>
              </a:ext>
            </a:extLst>
          </p:cNvPr>
          <p:cNvSpPr>
            <a:spLocks noGrp="1"/>
          </p:cNvSpPr>
          <p:nvPr/>
        </p:nvSpPr>
        <p:spPr>
          <a:xfrm>
            <a:off x="0" y="807723"/>
            <a:ext cx="6858000" cy="369739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OBRIGADO !</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4000"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Fórum Permanente das Microempresas e Empresas de Pequeno Porte do Estado do Paraná – FOPEME</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cs typeface="Segoe UI" charset="0"/>
              </a:rPr>
              <a:t>Secretaria Técnica:</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Mario José Doria da Fonseca			           mdoria@sepl.pr.gov.br</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César Reinaldo Rissete	                                              crissete@pr.sebrae.com.br </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Amberson Bezerra da Silva			                  asilva@pr.sebrae.com.br</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                                                            www.fopeme.pr.gov.br </a:t>
            </a:r>
            <a:endParaRPr lang="pt-BR" dirty="0">
              <a:solidFill>
                <a:srgbClr val="002060"/>
              </a:solidFill>
            </a:endParaRPr>
          </a:p>
        </p:txBody>
      </p:sp>
    </p:spTree>
    <p:extLst>
      <p:ext uri="{BB962C8B-B14F-4D97-AF65-F5344CB8AC3E}">
        <p14:creationId xmlns:p14="http://schemas.microsoft.com/office/powerpoint/2010/main" val="16709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4">
            <a:extLst>
              <a:ext uri="{FF2B5EF4-FFF2-40B4-BE49-F238E27FC236}">
                <a16:creationId xmlns:a16="http://schemas.microsoft.com/office/drawing/2014/main" id="{A8922F5E-8BAE-477C-ADBE-FB7A549D0D69}"/>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REALIZAÇÕES DE 2018</a:t>
            </a:r>
          </a:p>
        </p:txBody>
      </p:sp>
      <p:pic>
        <p:nvPicPr>
          <p:cNvPr id="11" name="Imagem 10">
            <a:extLst>
              <a:ext uri="{FF2B5EF4-FFF2-40B4-BE49-F238E27FC236}">
                <a16:creationId xmlns:a16="http://schemas.microsoft.com/office/drawing/2014/main" id="{8BD6AF50-78C3-4883-BE44-099045B6BA55}"/>
              </a:ext>
            </a:extLst>
          </p:cNvPr>
          <p:cNvPicPr>
            <a:picLocks noChangeAspect="1"/>
          </p:cNvPicPr>
          <p:nvPr/>
        </p:nvPicPr>
        <p:blipFill>
          <a:blip r:embed="rId2"/>
          <a:stretch>
            <a:fillRect/>
          </a:stretch>
        </p:blipFill>
        <p:spPr>
          <a:xfrm>
            <a:off x="0" y="0"/>
            <a:ext cx="1747545" cy="599302"/>
          </a:xfrm>
          <a:prstGeom prst="rect">
            <a:avLst/>
          </a:prstGeom>
        </p:spPr>
      </p:pic>
      <p:sp>
        <p:nvSpPr>
          <p:cNvPr id="12" name="Retângulo 11">
            <a:extLst>
              <a:ext uri="{FF2B5EF4-FFF2-40B4-BE49-F238E27FC236}">
                <a16:creationId xmlns:a16="http://schemas.microsoft.com/office/drawing/2014/main" id="{8665D8D1-B13C-4863-9EE4-98758662FBE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3" name="Conector reto 12">
            <a:extLst>
              <a:ext uri="{FF2B5EF4-FFF2-40B4-BE49-F238E27FC236}">
                <a16:creationId xmlns:a16="http://schemas.microsoft.com/office/drawing/2014/main" id="{1BDBC9FD-C4A5-456D-894D-01FD88EBB389}"/>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5" name="Retângulo 14">
            <a:extLst>
              <a:ext uri="{FF2B5EF4-FFF2-40B4-BE49-F238E27FC236}">
                <a16:creationId xmlns:a16="http://schemas.microsoft.com/office/drawing/2014/main" id="{4E14AAF7-576B-407C-A302-797234491F90}"/>
              </a:ext>
            </a:extLst>
          </p:cNvPr>
          <p:cNvSpPr/>
          <p:nvPr/>
        </p:nvSpPr>
        <p:spPr>
          <a:xfrm>
            <a:off x="142152" y="912654"/>
            <a:ext cx="6476697" cy="2554545"/>
          </a:xfrm>
          <a:prstGeom prst="rect">
            <a:avLst/>
          </a:prstGeom>
        </p:spPr>
        <p:txBody>
          <a:bodyPr wrap="square">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pt-BR" sz="2000" dirty="0">
                <a:latin typeface="Arial" panose="020B0604020202020204" pitchFamily="34" charset="0"/>
                <a:ea typeface="Arial;sans-serif"/>
                <a:cs typeface="Arial" panose="020B0604020202020204" pitchFamily="34" charset="0"/>
              </a:rPr>
              <a:t>Acompanhamento do desenvolvimento das ações que atendem as reivindicações da Carta do Paraná 2017. As ações não concluídas foram reagrupadas, resultando em 30 ações pendentes, dentre as quais 15 foram selecionadas no Evento “Melhoria do Ambiente de Negócios”, em 12 e 13 de setembro passado no MON, para desenvolver em 2019.</a:t>
            </a:r>
          </a:p>
        </p:txBody>
      </p:sp>
    </p:spTree>
    <p:extLst>
      <p:ext uri="{BB962C8B-B14F-4D97-AF65-F5344CB8AC3E}">
        <p14:creationId xmlns:p14="http://schemas.microsoft.com/office/powerpoint/2010/main" val="356429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DFF83D39-180F-468D-B174-9CEF631FFFA3}"/>
              </a:ext>
            </a:extLst>
          </p:cNvPr>
          <p:cNvPicPr>
            <a:picLocks noChangeAspect="1"/>
          </p:cNvPicPr>
          <p:nvPr/>
        </p:nvPicPr>
        <p:blipFill>
          <a:blip r:embed="rId2"/>
          <a:stretch>
            <a:fillRect/>
          </a:stretch>
        </p:blipFill>
        <p:spPr>
          <a:xfrm>
            <a:off x="214668" y="994132"/>
            <a:ext cx="6490855" cy="985953"/>
          </a:xfrm>
          <a:prstGeom prst="rect">
            <a:avLst/>
          </a:prstGeom>
        </p:spPr>
      </p:pic>
      <p:sp>
        <p:nvSpPr>
          <p:cNvPr id="8" name="Elipse 7">
            <a:extLst>
              <a:ext uri="{FF2B5EF4-FFF2-40B4-BE49-F238E27FC236}">
                <a16:creationId xmlns:a16="http://schemas.microsoft.com/office/drawing/2014/main" id="{CFD4B1BA-7798-44FA-BF4E-5082254689E2}"/>
              </a:ext>
            </a:extLst>
          </p:cNvPr>
          <p:cNvSpPr/>
          <p:nvPr/>
        </p:nvSpPr>
        <p:spPr>
          <a:xfrm>
            <a:off x="644237" y="1410509"/>
            <a:ext cx="1524000" cy="285287"/>
          </a:xfrm>
          <a:prstGeom prst="ellipse">
            <a:avLst/>
          </a:prstGeom>
          <a:noFill/>
          <a:ln w="412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ustomShape 2">
            <a:extLst>
              <a:ext uri="{FF2B5EF4-FFF2-40B4-BE49-F238E27FC236}">
                <a16:creationId xmlns:a16="http://schemas.microsoft.com/office/drawing/2014/main" id="{5323D09F-D485-410E-8375-9A423544AF79}"/>
              </a:ext>
            </a:extLst>
          </p:cNvPr>
          <p:cNvSpPr/>
          <p:nvPr/>
        </p:nvSpPr>
        <p:spPr>
          <a:xfrm>
            <a:off x="58882" y="2092157"/>
            <a:ext cx="6740236" cy="3002256"/>
          </a:xfrm>
          <a:prstGeom prst="rect">
            <a:avLst/>
          </a:prstGeom>
        </p:spPr>
        <p:txBody>
          <a:bodyPr lIns="90000" tIns="45000" rIns="90000" bIns="45000"/>
          <a:lstStyle/>
          <a:p>
            <a:pPr marL="273050" indent="-185738">
              <a:lnSpc>
                <a:spcPct val="100000"/>
              </a:lnSpc>
              <a:buFont typeface="Arial"/>
              <a:buChar char="•"/>
            </a:pPr>
            <a:r>
              <a:rPr lang="pt-BR" sz="2000" dirty="0">
                <a:solidFill>
                  <a:srgbClr val="000000"/>
                </a:solidFill>
              </a:rPr>
              <a:t>Cada Comitê Temático selecionou exaustivamente 6 temas não trabalhados na Carta Paraná edição 2017;</a:t>
            </a:r>
          </a:p>
          <a:p>
            <a:pPr marL="273050" indent="-185738">
              <a:lnSpc>
                <a:spcPct val="100000"/>
              </a:lnSpc>
              <a:buFont typeface="Arial"/>
              <a:buChar char="•"/>
            </a:pPr>
            <a:r>
              <a:rPr lang="pt-BR" sz="2000" dirty="0">
                <a:solidFill>
                  <a:srgbClr val="000000"/>
                </a:solidFill>
              </a:rPr>
              <a:t>Estes 6 temas de cada Comitê Temático foram levados à votação dos participantes do Encontro;</a:t>
            </a:r>
          </a:p>
          <a:p>
            <a:pPr marL="273050" indent="-185738">
              <a:lnSpc>
                <a:spcPct val="100000"/>
              </a:lnSpc>
              <a:buFont typeface="Arial"/>
              <a:buChar char="•"/>
            </a:pPr>
            <a:r>
              <a:rPr lang="pt-BR" sz="2000" dirty="0">
                <a:solidFill>
                  <a:srgbClr val="000000"/>
                </a:solidFill>
              </a:rPr>
              <a:t>Foram selecionados 3 temas de cada Comitê Temático para serem trabalhados em 2019.</a:t>
            </a:r>
            <a:endParaRPr sz="2000" dirty="0"/>
          </a:p>
        </p:txBody>
      </p:sp>
      <p:sp>
        <p:nvSpPr>
          <p:cNvPr id="17" name="CaixaDeTexto 4">
            <a:extLst>
              <a:ext uri="{FF2B5EF4-FFF2-40B4-BE49-F238E27FC236}">
                <a16:creationId xmlns:a16="http://schemas.microsoft.com/office/drawing/2014/main" id="{1002925D-9FDF-4058-B098-55F38F3D6347}"/>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REALIZAÇÕES DE 2018</a:t>
            </a:r>
          </a:p>
        </p:txBody>
      </p:sp>
      <p:pic>
        <p:nvPicPr>
          <p:cNvPr id="20" name="Imagem 19">
            <a:extLst>
              <a:ext uri="{FF2B5EF4-FFF2-40B4-BE49-F238E27FC236}">
                <a16:creationId xmlns:a16="http://schemas.microsoft.com/office/drawing/2014/main" id="{B2FCBB46-DF02-4267-97B6-F9F1D4674C3A}"/>
              </a:ext>
            </a:extLst>
          </p:cNvPr>
          <p:cNvPicPr>
            <a:picLocks noChangeAspect="1"/>
          </p:cNvPicPr>
          <p:nvPr/>
        </p:nvPicPr>
        <p:blipFill>
          <a:blip r:embed="rId3"/>
          <a:stretch>
            <a:fillRect/>
          </a:stretch>
        </p:blipFill>
        <p:spPr>
          <a:xfrm>
            <a:off x="0" y="0"/>
            <a:ext cx="1747545" cy="599302"/>
          </a:xfrm>
          <a:prstGeom prst="rect">
            <a:avLst/>
          </a:prstGeom>
        </p:spPr>
      </p:pic>
      <p:sp>
        <p:nvSpPr>
          <p:cNvPr id="21" name="Retângulo 20">
            <a:extLst>
              <a:ext uri="{FF2B5EF4-FFF2-40B4-BE49-F238E27FC236}">
                <a16:creationId xmlns:a16="http://schemas.microsoft.com/office/drawing/2014/main" id="{55C0EB56-2437-4C99-B59F-DC53B23ADA0F}"/>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22" name="Conector reto 21">
            <a:extLst>
              <a:ext uri="{FF2B5EF4-FFF2-40B4-BE49-F238E27FC236}">
                <a16:creationId xmlns:a16="http://schemas.microsoft.com/office/drawing/2014/main" id="{A0ABC50F-17B7-4D39-A1F5-D2E96F583C7D}"/>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091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094425"/>
            <a:ext cx="6740236" cy="3002256"/>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Acesso a Mercado</a:t>
            </a:r>
          </a:p>
          <a:p>
            <a:pPr marL="269875">
              <a:lnSpc>
                <a:spcPct val="100000"/>
              </a:lnSpc>
            </a:pPr>
            <a:r>
              <a:rPr lang="pt-BR" sz="2000" dirty="0">
                <a:solidFill>
                  <a:srgbClr val="000000"/>
                </a:solidFill>
              </a:rPr>
              <a:t>Destinado a identificar, analisar e propor medidas para facilitar o acesso das micro e pequenas empresas às compras públicas, aos mercados externo e interno, e à cadeia produtiva das grandes empresas</a:t>
            </a:r>
          </a:p>
          <a:p>
            <a:pPr marL="87312">
              <a:lnSpc>
                <a:spcPct val="100000"/>
              </a:lnSpc>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Maria Carmem Carneiro de Melo </a:t>
            </a:r>
            <a:r>
              <a:rPr lang="pt-BR" sz="2000" dirty="0" err="1">
                <a:solidFill>
                  <a:srgbClr val="000000"/>
                </a:solidFill>
              </a:rPr>
              <a:t>Albanske</a:t>
            </a:r>
            <a:r>
              <a:rPr lang="pt-BR" sz="2000" dirty="0">
                <a:solidFill>
                  <a:srgbClr val="000000"/>
                </a:solidFill>
              </a:rPr>
              <a:t> (SEAP) e Aristides </a:t>
            </a:r>
            <a:r>
              <a:rPr lang="pt-BR" sz="2000" dirty="0" err="1">
                <a:solidFill>
                  <a:srgbClr val="000000"/>
                </a:solidFill>
              </a:rPr>
              <a:t>Mossambani</a:t>
            </a:r>
            <a:r>
              <a:rPr lang="pt-BR" sz="2000" dirty="0">
                <a:solidFill>
                  <a:srgbClr val="000000"/>
                </a:solidFill>
              </a:rPr>
              <a:t> (FEMPIPAR) </a:t>
            </a:r>
            <a:endParaRPr sz="2000" dirty="0"/>
          </a:p>
        </p:txBody>
      </p:sp>
      <p:sp>
        <p:nvSpPr>
          <p:cNvPr id="6" name="CaixaDeTexto 4">
            <a:extLst>
              <a:ext uri="{FF2B5EF4-FFF2-40B4-BE49-F238E27FC236}">
                <a16:creationId xmlns:a16="http://schemas.microsoft.com/office/drawing/2014/main" id="{158DFA92-B2EC-4BAA-A260-00F935FBB454}"/>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pic>
        <p:nvPicPr>
          <p:cNvPr id="12" name="Imagem 11">
            <a:extLst>
              <a:ext uri="{FF2B5EF4-FFF2-40B4-BE49-F238E27FC236}">
                <a16:creationId xmlns:a16="http://schemas.microsoft.com/office/drawing/2014/main" id="{E4D2B647-BC1F-4CB0-AA48-E14C6962EB4F}"/>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EFF4CC8A-79C1-4363-AB57-FB895960249D}"/>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4CC82637-5765-4FF3-906D-6803C070AF42}"/>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9472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80B379F4-597C-4203-9FAB-CBCE014F0506}"/>
              </a:ext>
            </a:extLst>
          </p:cNvPr>
          <p:cNvSpPr txBox="1"/>
          <p:nvPr/>
        </p:nvSpPr>
        <p:spPr>
          <a:xfrm>
            <a:off x="327660" y="751237"/>
            <a:ext cx="6377940" cy="3993401"/>
          </a:xfrm>
          <a:prstGeom prst="rect">
            <a:avLst/>
          </a:prstGeom>
          <a:noFill/>
        </p:spPr>
        <p:txBody>
          <a:bodyPr wrap="square" rtlCol="0">
            <a:spAutoFit/>
          </a:bodyPr>
          <a:lstStyle/>
          <a:p>
            <a:r>
              <a:rPr lang="pt-BR" sz="2000" dirty="0"/>
              <a:t>Adequar os editais à lei complementar 123/2006 e 147/2014, para aumentar a participação das micro e pequenas empresas nas compras públicas do estado.</a:t>
            </a:r>
          </a:p>
          <a:p>
            <a:endParaRPr lang="pt-BR" sz="2000" dirty="0"/>
          </a:p>
          <a:p>
            <a:r>
              <a:rPr lang="pt-BR" sz="2000" dirty="0"/>
              <a:t>Padronizar o objeto de contratação dos termos de referência nos processos de compras públicas municipais por meio do GMS – Sistema de Gestão de Materiais e Serviços do Paraná.</a:t>
            </a:r>
          </a:p>
          <a:p>
            <a:endParaRPr lang="pt-BR" sz="2000" dirty="0"/>
          </a:p>
          <a:p>
            <a:r>
              <a:rPr lang="pt-BR" sz="2000" dirty="0"/>
              <a:t>Incentivar a utilização do site Compras Paraná, na divulgação das boas práticas em compras públicas.</a:t>
            </a:r>
          </a:p>
          <a:p>
            <a:endParaRPr lang="pt-BR" sz="2000" dirty="0"/>
          </a:p>
          <a:p>
            <a:endParaRPr lang="pt-BR" dirty="0"/>
          </a:p>
        </p:txBody>
      </p:sp>
      <p:pic>
        <p:nvPicPr>
          <p:cNvPr id="12" name="Imagem 11">
            <a:extLst>
              <a:ext uri="{FF2B5EF4-FFF2-40B4-BE49-F238E27FC236}">
                <a16:creationId xmlns:a16="http://schemas.microsoft.com/office/drawing/2014/main" id="{B0DCD01E-1400-4971-BA71-667A5328219B}"/>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8F12D2BB-46D9-4AC6-AB65-26A966CFAE50}"/>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E22896F9-41B4-4302-B74D-DB1759DCF6F6}"/>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A664D0CA-D721-4694-BFD9-F6C7567B606B}"/>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1712906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80B379F4-597C-4203-9FAB-CBCE014F0506}"/>
              </a:ext>
            </a:extLst>
          </p:cNvPr>
          <p:cNvSpPr txBox="1"/>
          <p:nvPr/>
        </p:nvSpPr>
        <p:spPr>
          <a:xfrm>
            <a:off x="327660" y="863781"/>
            <a:ext cx="6377940" cy="4301177"/>
          </a:xfrm>
          <a:prstGeom prst="rect">
            <a:avLst/>
          </a:prstGeom>
          <a:noFill/>
        </p:spPr>
        <p:txBody>
          <a:bodyPr wrap="square" rtlCol="0">
            <a:spAutoFit/>
          </a:bodyPr>
          <a:lstStyle/>
          <a:p>
            <a:r>
              <a:rPr lang="pt-BR" sz="2000" dirty="0">
                <a:solidFill>
                  <a:srgbClr val="000000"/>
                </a:solidFill>
              </a:rPr>
              <a:t>Elaborar Estudo Técnico de Planejamento de Compras Públicas do Estado do Paraná.</a:t>
            </a:r>
          </a:p>
          <a:p>
            <a:endParaRPr lang="pt-BR" sz="2000" dirty="0">
              <a:solidFill>
                <a:srgbClr val="000000"/>
              </a:solidFill>
            </a:endParaRPr>
          </a:p>
          <a:p>
            <a:r>
              <a:rPr lang="pt-BR" sz="2000" dirty="0">
                <a:solidFill>
                  <a:srgbClr val="000000"/>
                </a:solidFill>
              </a:rPr>
              <a:t>Apoiar e auxiliar tecnicamente na criação de uma Loja Virtual de Comércio de produtos das Micro e Pequenas Empresas da América Latina e Países de Língua Portuguesa.</a:t>
            </a:r>
          </a:p>
          <a:p>
            <a:endParaRPr lang="pt-BR" sz="2000" dirty="0">
              <a:solidFill>
                <a:srgbClr val="000000"/>
              </a:solidFill>
            </a:endParaRPr>
          </a:p>
          <a:p>
            <a:r>
              <a:rPr lang="pt-BR" sz="2000" dirty="0"/>
              <a:t>Fomentar a criação e legislação que possa gerar negócios conjuntos (Centrais de Negócios, Sociedade de Propósito Específico).</a:t>
            </a:r>
          </a:p>
          <a:p>
            <a:r>
              <a:rPr lang="pt-BR" sz="2000" b="1" dirty="0"/>
              <a:t> </a:t>
            </a:r>
            <a:endParaRPr lang="pt-BR" sz="2000" dirty="0"/>
          </a:p>
          <a:p>
            <a:endParaRPr lang="pt-BR" sz="2000" dirty="0">
              <a:solidFill>
                <a:srgbClr val="000000"/>
              </a:solidFill>
            </a:endParaRPr>
          </a:p>
          <a:p>
            <a:endParaRPr lang="pt-BR" sz="2000" dirty="0">
              <a:solidFill>
                <a:srgbClr val="000000"/>
              </a:solidFill>
            </a:endParaRPr>
          </a:p>
          <a:p>
            <a:endParaRPr lang="pt-BR" dirty="0"/>
          </a:p>
        </p:txBody>
      </p:sp>
      <p:pic>
        <p:nvPicPr>
          <p:cNvPr id="12" name="Imagem 11">
            <a:extLst>
              <a:ext uri="{FF2B5EF4-FFF2-40B4-BE49-F238E27FC236}">
                <a16:creationId xmlns:a16="http://schemas.microsoft.com/office/drawing/2014/main" id="{B0DCD01E-1400-4971-BA71-667A5328219B}"/>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8F12D2BB-46D9-4AC6-AB65-26A966CFAE50}"/>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E22896F9-41B4-4302-B74D-DB1759DCF6F6}"/>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5A18AAC1-C709-4440-A365-B1F54217E397}"/>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1275623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80B379F4-597C-4203-9FAB-CBCE014F0506}"/>
              </a:ext>
            </a:extLst>
          </p:cNvPr>
          <p:cNvSpPr txBox="1"/>
          <p:nvPr/>
        </p:nvSpPr>
        <p:spPr>
          <a:xfrm>
            <a:off x="327660" y="751237"/>
            <a:ext cx="6377940" cy="4116512"/>
          </a:xfrm>
          <a:prstGeom prst="rect">
            <a:avLst/>
          </a:prstGeom>
          <a:noFill/>
        </p:spPr>
        <p:txBody>
          <a:bodyPr wrap="square" rtlCol="0">
            <a:spAutoFit/>
          </a:bodyPr>
          <a:lstStyle/>
          <a:p>
            <a:r>
              <a:rPr lang="pt-BR" sz="1800" dirty="0"/>
              <a:t>Criar uma política de desenvolvimento territorial para o Estado do Paraná, com o intuito de promover, sensibilizar e articular com a comunidade local, para a importância de organizar-se associativamente;</a:t>
            </a:r>
          </a:p>
          <a:p>
            <a:endParaRPr lang="pt-BR" sz="1800" b="1" dirty="0">
              <a:solidFill>
                <a:srgbClr val="000000"/>
              </a:solidFill>
            </a:endParaRPr>
          </a:p>
          <a:p>
            <a:r>
              <a:rPr lang="pt-BR" sz="1800" b="1" dirty="0">
                <a:solidFill>
                  <a:srgbClr val="000000"/>
                </a:solidFill>
              </a:rPr>
              <a:t>GT Exportação e Importação:</a:t>
            </a:r>
          </a:p>
          <a:p>
            <a:r>
              <a:rPr lang="pt-BR" sz="2000" dirty="0">
                <a:solidFill>
                  <a:srgbClr val="000000"/>
                </a:solidFill>
              </a:rPr>
              <a:t>Repassar todo o processo de exportação de pequenos negócios para levantar os gargalos e buscar soluções, através do GT Exportação, em andamento no CT Acesso a Mercados (Correios, </a:t>
            </a:r>
            <a:r>
              <a:rPr lang="pt-BR" sz="2000" dirty="0" err="1">
                <a:solidFill>
                  <a:srgbClr val="000000"/>
                </a:solidFill>
              </a:rPr>
              <a:t>Peiex</a:t>
            </a:r>
            <a:r>
              <a:rPr lang="pt-BR" sz="2000" dirty="0">
                <a:solidFill>
                  <a:srgbClr val="000000"/>
                </a:solidFill>
              </a:rPr>
              <a:t>, </a:t>
            </a:r>
            <a:r>
              <a:rPr lang="pt-BR" sz="2000" dirty="0" err="1">
                <a:solidFill>
                  <a:srgbClr val="000000"/>
                </a:solidFill>
              </a:rPr>
              <a:t>Ipardes</a:t>
            </a:r>
            <a:r>
              <a:rPr lang="pt-BR" sz="2000" dirty="0">
                <a:solidFill>
                  <a:srgbClr val="000000"/>
                </a:solidFill>
              </a:rPr>
              <a:t>, </a:t>
            </a:r>
            <a:r>
              <a:rPr lang="pt-BR" sz="2000" dirty="0" err="1">
                <a:solidFill>
                  <a:srgbClr val="000000"/>
                </a:solidFill>
              </a:rPr>
              <a:t>Fecomércio</a:t>
            </a:r>
            <a:r>
              <a:rPr lang="pt-BR" sz="2000" dirty="0">
                <a:solidFill>
                  <a:srgbClr val="000000"/>
                </a:solidFill>
              </a:rPr>
              <a:t>, </a:t>
            </a:r>
            <a:r>
              <a:rPr lang="pt-BR" sz="2000" dirty="0" err="1">
                <a:solidFill>
                  <a:srgbClr val="000000"/>
                </a:solidFill>
              </a:rPr>
              <a:t>Fiep</a:t>
            </a:r>
            <a:r>
              <a:rPr lang="pt-BR" sz="2000" dirty="0">
                <a:solidFill>
                  <a:srgbClr val="000000"/>
                </a:solidFill>
              </a:rPr>
              <a:t>, </a:t>
            </a:r>
            <a:r>
              <a:rPr lang="pt-BR" sz="2000" dirty="0" err="1">
                <a:solidFill>
                  <a:srgbClr val="000000"/>
                </a:solidFill>
              </a:rPr>
              <a:t>Fampepar</a:t>
            </a:r>
            <a:r>
              <a:rPr lang="pt-BR" sz="2000" dirty="0">
                <a:solidFill>
                  <a:srgbClr val="000000"/>
                </a:solidFill>
              </a:rPr>
              <a:t>, operadores portuários e outros).</a:t>
            </a:r>
          </a:p>
          <a:p>
            <a:endParaRPr lang="pt-BR" sz="2000" dirty="0">
              <a:solidFill>
                <a:srgbClr val="000000"/>
              </a:solidFill>
            </a:endParaRPr>
          </a:p>
          <a:p>
            <a:endParaRPr lang="pt-BR" sz="2000" dirty="0"/>
          </a:p>
          <a:p>
            <a:endParaRPr lang="pt-BR" dirty="0"/>
          </a:p>
        </p:txBody>
      </p:sp>
      <p:pic>
        <p:nvPicPr>
          <p:cNvPr id="12" name="Imagem 11">
            <a:extLst>
              <a:ext uri="{FF2B5EF4-FFF2-40B4-BE49-F238E27FC236}">
                <a16:creationId xmlns:a16="http://schemas.microsoft.com/office/drawing/2014/main" id="{B0DCD01E-1400-4971-BA71-667A5328219B}"/>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8F12D2BB-46D9-4AC6-AB65-26A966CFAE50}"/>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E22896F9-41B4-4302-B74D-DB1759DCF6F6}"/>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248085E4-3FC4-4612-A718-05A1C95176C1}"/>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423313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382814"/>
            <a:ext cx="6740236" cy="3002256"/>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Investimento, Financiamento e Crédito</a:t>
            </a:r>
          </a:p>
          <a:p>
            <a:pPr marL="269875">
              <a:lnSpc>
                <a:spcPct val="100000"/>
              </a:lnSpc>
            </a:pPr>
            <a:r>
              <a:rPr lang="pt-BR" sz="2000" dirty="0">
                <a:solidFill>
                  <a:srgbClr val="000000"/>
                </a:solidFill>
              </a:rPr>
              <a:t>Destinado a identificar, analisar e propor medidas para facilitar o acesso das micro e pequenas empresas ao crédito bancário e outras fontes de financiamento</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André Silva Porto (FOMENTO) e Jonas </a:t>
            </a:r>
            <a:r>
              <a:rPr lang="pt-BR" sz="2000" dirty="0" err="1">
                <a:solidFill>
                  <a:srgbClr val="000000"/>
                </a:solidFill>
              </a:rPr>
              <a:t>Bertão</a:t>
            </a:r>
            <a:r>
              <a:rPr lang="pt-BR" sz="2000" dirty="0">
                <a:solidFill>
                  <a:srgbClr val="000000"/>
                </a:solidFill>
              </a:rPr>
              <a:t> (FAMPEPAR)</a:t>
            </a:r>
            <a:endParaRPr sz="2000" dirty="0"/>
          </a:p>
        </p:txBody>
      </p:sp>
      <p:pic>
        <p:nvPicPr>
          <p:cNvPr id="12" name="Imagem 11">
            <a:extLst>
              <a:ext uri="{FF2B5EF4-FFF2-40B4-BE49-F238E27FC236}">
                <a16:creationId xmlns:a16="http://schemas.microsoft.com/office/drawing/2014/main" id="{87E8C5EA-BE30-41C0-9F82-2F207561725D}"/>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D265BF1B-1410-4CE8-8F5C-825F7045A9E0}"/>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FC411C8E-9390-46D4-B0DE-68CC1D2B63EB}"/>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CaixaDeTexto 4">
            <a:extLst>
              <a:ext uri="{FF2B5EF4-FFF2-40B4-BE49-F238E27FC236}">
                <a16:creationId xmlns:a16="http://schemas.microsoft.com/office/drawing/2014/main" id="{A3B06E9D-3D5E-484A-8BFA-520F408AA16F}"/>
              </a:ext>
            </a:extLst>
          </p:cNvPr>
          <p:cNvSpPr txBox="1"/>
          <p:nvPr/>
        </p:nvSpPr>
        <p:spPr>
          <a:xfrm>
            <a:off x="3096024" y="129497"/>
            <a:ext cx="3375116" cy="369332"/>
          </a:xfrm>
          <a:prstGeom prst="rect">
            <a:avLst/>
          </a:prstGeom>
          <a:noFill/>
        </p:spPr>
        <p:txBody>
          <a:bodyPr wrap="square" rtlCol="0">
            <a:spAutoFit/>
          </a:bodyPr>
          <a:lstStyle/>
          <a:p>
            <a:r>
              <a:rPr lang="pt-BR" sz="1800" b="1" dirty="0">
                <a:solidFill>
                  <a:schemeClr val="tx1">
                    <a:lumMod val="75000"/>
                    <a:lumOff val="25000"/>
                  </a:schemeClr>
                </a:solidFill>
                <a:latin typeface="Verdana" charset="0"/>
                <a:ea typeface="Verdana" charset="0"/>
                <a:cs typeface="Verdana" charset="0"/>
              </a:rPr>
              <a:t>AÇÕES 2019</a:t>
            </a:r>
          </a:p>
        </p:txBody>
      </p:sp>
    </p:spTree>
    <p:extLst>
      <p:ext uri="{BB962C8B-B14F-4D97-AF65-F5344CB8AC3E}">
        <p14:creationId xmlns:p14="http://schemas.microsoft.com/office/powerpoint/2010/main" val="950533842"/>
      </p:ext>
    </p:extLst>
  </p:cSld>
  <p:clrMapOvr>
    <a:masterClrMapping/>
  </p:clrMapOvr>
</p:sld>
</file>

<file path=ppt/theme/theme1.xml><?xml version="1.0" encoding="utf-8"?>
<a:theme xmlns:a="http://schemas.openxmlformats.org/drawingml/2006/main" name="20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22994</TotalTime>
  <Words>1222</Words>
  <Application>Microsoft Office PowerPoint</Application>
  <PresentationFormat>Personalizar</PresentationFormat>
  <Paragraphs>142</Paragraphs>
  <Slides>21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21</vt:i4>
      </vt:variant>
    </vt:vector>
  </HeadingPairs>
  <TitlesOfParts>
    <vt:vector size="26" baseType="lpstr">
      <vt:lpstr>Arial</vt:lpstr>
      <vt:lpstr>Calibri</vt:lpstr>
      <vt:lpstr>Calibri Light</vt:lpstr>
      <vt:lpstr>Verdana</vt:lpstr>
      <vt:lpstr>20_Office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User8</dc:creator>
  <cp:lastModifiedBy>Mario Doria</cp:lastModifiedBy>
  <cp:revision>1880</cp:revision>
  <cp:lastPrinted>2017-01-10T15:38:52Z</cp:lastPrinted>
  <dcterms:created xsi:type="dcterms:W3CDTF">2014-12-15T13:46:29Z</dcterms:created>
  <dcterms:modified xsi:type="dcterms:W3CDTF">2019-03-26T12:08:45Z</dcterms:modified>
</cp:coreProperties>
</file>