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97" r:id="rId4"/>
    <p:sldId id="299" r:id="rId5"/>
    <p:sldId id="320" r:id="rId6"/>
    <p:sldId id="334" r:id="rId7"/>
    <p:sldId id="336" r:id="rId8"/>
    <p:sldId id="301" r:id="rId9"/>
    <p:sldId id="302" r:id="rId10"/>
    <p:sldId id="316" r:id="rId11"/>
    <p:sldId id="317" r:id="rId12"/>
    <p:sldId id="318" r:id="rId13"/>
    <p:sldId id="321" r:id="rId14"/>
    <p:sldId id="323" r:id="rId15"/>
    <p:sldId id="325" r:id="rId16"/>
    <p:sldId id="324" r:id="rId17"/>
    <p:sldId id="326" r:id="rId18"/>
    <p:sldId id="332" r:id="rId19"/>
    <p:sldId id="328" r:id="rId20"/>
    <p:sldId id="329" r:id="rId21"/>
    <p:sldId id="330" r:id="rId22"/>
    <p:sldId id="331" r:id="rId23"/>
    <p:sldId id="264" r:id="rId24"/>
    <p:sldId id="281" r:id="rId25"/>
    <p:sldId id="303" r:id="rId26"/>
    <p:sldId id="322" r:id="rId27"/>
    <p:sldId id="335" r:id="rId28"/>
    <p:sldId id="282" r:id="rId29"/>
    <p:sldId id="262" r:id="rId30"/>
    <p:sldId id="263" r:id="rId3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8" autoAdjust="0"/>
    <p:restoredTop sz="94707" autoAdjust="0"/>
  </p:normalViewPr>
  <p:slideViewPr>
    <p:cSldViewPr>
      <p:cViewPr varScale="1">
        <p:scale>
          <a:sx n="78" d="100"/>
          <a:sy n="78" d="100"/>
        </p:scale>
        <p:origin x="165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08E6-0741-42F3-8BAA-84310A04B3D9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A948-7E30-4854-9B25-5DC86FB433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4C855-7A53-4BEC-951C-BC08ECCB3F57}" type="slidenum">
              <a:rPr lang="pt-BR"/>
              <a:pPr/>
              <a:t>2</a:t>
            </a:fld>
            <a:endParaRPr lang="pt-B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BA948-7E30-4854-9B25-5DC86FB4339C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75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0" y="273628"/>
            <a:ext cx="8212320" cy="112907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13920" cy="45652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652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13920" cy="456528"/>
          </a:xfrm>
        </p:spPr>
        <p:txBody>
          <a:bodyPr/>
          <a:lstStyle>
            <a:lvl1pPr>
              <a:defRPr/>
            </a:lvl1pPr>
          </a:lstStyle>
          <a:p>
            <a:fld id="{08803BC8-6707-4BAC-AD48-0BBB21E9AA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91DD-E1F6-4A58-9727-5A738D85B54A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E6127-C02D-4C02-B0E5-F10E302C82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rciliosantinoni@sepl.pr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PERMANENTE DAS MICROEMPRESAS E </a:t>
            </a:r>
          </a:p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DE PEQUENO PORTE DO ESTADO DO</a:t>
            </a:r>
          </a:p>
          <a:p>
            <a:pPr algn="ctr">
              <a:lnSpc>
                <a:spcPct val="75000"/>
              </a:lnSpc>
              <a:spcBef>
                <a:spcPts val="544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PARANÁ - FOPEME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18ª REUNIÃO PLENÁRIA</a:t>
            </a:r>
            <a:r>
              <a:rPr lang="pt-BR" sz="24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12/12/2017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sz="2400" b="1" dirty="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Complementar 163/2013</a:t>
            </a:r>
          </a:p>
          <a:p>
            <a:pPr algn="ctr" eaLnBrk="0">
              <a:lnSpc>
                <a:spcPct val="75000"/>
              </a:lnSpc>
              <a:spcBef>
                <a:spcPts val="544"/>
              </a:spcBef>
              <a:spcAft>
                <a:spcPts val="1168"/>
              </a:spcAft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408"/>
              </a:spcBef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400" b="1" dirty="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3871" y="274638"/>
            <a:ext cx="8352929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10">
            <a:extLst>
              <a:ext uri="{FF2B5EF4-FFF2-40B4-BE49-F238E27FC236}">
                <a16:creationId xmlns:a16="http://schemas.microsoft.com/office/drawing/2014/main" id="{056FA30C-8827-4EBC-9E5F-3DA3E007A3A7}"/>
              </a:ext>
            </a:extLst>
          </p:cNvPr>
          <p:cNvSpPr txBox="1"/>
          <p:nvPr/>
        </p:nvSpPr>
        <p:spPr>
          <a:xfrm>
            <a:off x="2551480" y="6115362"/>
            <a:ext cx="3454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Secretaria do</a:t>
            </a:r>
          </a:p>
          <a:p>
            <a:pPr algn="r"/>
            <a:r>
              <a:rPr lang="pt-BR" sz="1600" dirty="0"/>
              <a:t>Planejamento e Coordenação Geral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43CC815-57D6-4A23-96FF-950CEB96F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272" y="6189703"/>
            <a:ext cx="586248" cy="4796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5D96-5ABC-478F-ADD9-ED4A1B01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399887-FF90-4718-B0CB-EDCED30E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68952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Foram realizados eventos em diversas cidades do Estado do Paraná, levando aos empreendedores, empresários, entidades e comunidades informações relevantes para o fortalecimento das empresas e das economias locais, com a parceria do Governo do Estado do Paraná, SEBRAE/PR, FOMENTO PARANÁ, BRDE, SESCAP.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255758-02AA-44EC-9AD7-5D06BDD3A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56895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58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4D30B-2A66-4CA9-AE9C-FD9AC422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36C93-466F-451B-B84E-1792A67FB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marL="0" lvl="0" indent="0" algn="ctr" fontAlgn="base">
              <a:buNone/>
            </a:pPr>
            <a:endParaRPr lang="pt-BR" b="1" u="sng" dirty="0"/>
          </a:p>
          <a:p>
            <a:pPr marL="0" lvl="0" indent="0" algn="ctr" fontAlgn="base">
              <a:buNone/>
            </a:pPr>
            <a:r>
              <a:rPr lang="pt-BR" sz="6200" b="1" u="sng" dirty="0">
                <a:latin typeface="Arial" panose="020B0604020202020204" pitchFamily="34" charset="0"/>
                <a:cs typeface="Arial" panose="020B0604020202020204" pitchFamily="34" charset="0"/>
              </a:rPr>
              <a:t>CIRCUITO DA IV SEMANA</a:t>
            </a:r>
            <a:endParaRPr lang="pt-BR" sz="6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pt-BR" sz="4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Data: 22/11/2017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Cidade: CASCAVEL</a:t>
            </a:r>
          </a:p>
          <a:p>
            <a:pPr marL="0" indent="0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Data: 22/11/2017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Cidade: MARINGÁ</a:t>
            </a:r>
          </a:p>
          <a:p>
            <a:pPr marL="0" indent="0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Data: 23/11/2017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Cidade: APUCARANA</a:t>
            </a:r>
          </a:p>
          <a:p>
            <a:pPr lvl="0"/>
            <a:endParaRPr lang="pt-BR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Data: 24/11/2017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Cidade: PARANAVAI</a:t>
            </a:r>
          </a:p>
          <a:p>
            <a:pPr marL="0" indent="0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Data: 27/11/2017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Cidade: CURITIBA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458FF8-3ED7-4852-A895-087315DA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56895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16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13B3E-8E2E-4861-AAF7-195A0694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2B6A21-377D-42CF-A772-8BA786BD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pt-BR" sz="3800" b="1" u="sng" dirty="0">
                <a:latin typeface="Arial" panose="020B0604020202020204" pitchFamily="34" charset="0"/>
                <a:cs typeface="Arial" panose="020B0604020202020204" pitchFamily="34" charset="0"/>
              </a:rPr>
              <a:t>PALESTRAS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“A Arte de Fazer Acontecer” 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Palestrante: Allan Costa – AMP pela Harvard Business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(EUA)</a:t>
            </a:r>
          </a:p>
          <a:p>
            <a:pPr mar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O Acesso ao Crédito e ao Microcrédito para Micro e Pequenas Empresas”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Palestrante: Luiz Renato Hauly – Assessor de Mercado da Fomento Paraná</a:t>
            </a: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Capacitação em Coaching – Gestão e Liderança Funcional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Palestrante: Prof. Dr. Jairo de Paula – Escritor e Doutor em Psicanalise.</a:t>
            </a: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“O Comitê Territorial e o FOPEME”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Palestrante: Mario José Doria da Fonseca - Coordenador do FOPEME</a:t>
            </a: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“Transforme suas  </a:t>
            </a:r>
            <a:r>
              <a:rPr lang="pt-BR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Idéias</a:t>
            </a: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  em Ações e suas Ações em Resultados”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Palestrante: João Carlos de Oliveira -  Consultor Empresarial na área motivacional e qualidade de vida.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CC8E31-A7AE-425D-A7C9-72430470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871" y="274638"/>
            <a:ext cx="8424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3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C5488-B23F-45E5-BA7C-020588F5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81228-E0D4-49B3-BCA9-247DB489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“Reforma Trabalhista e a Nova Lei de Terceirizações”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Palestrante: Dr. Marcelo Cordeiro Alvarenga – Advogado Especializado em Direito empresarial</a:t>
            </a: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Sucesso – Marketing e Comunicação para Pequenas Empresas”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Palestrante: Sulamita Mendes -  Especialista em comunicação e Marketing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Cenário econômico para as </a:t>
            </a:r>
            <a:r>
              <a:rPr lang="pt-BR" sz="5500" b="1" dirty="0" err="1">
                <a:latin typeface="Arial" panose="020B0604020202020204" pitchFamily="34" charset="0"/>
                <a:cs typeface="Arial" panose="020B0604020202020204" pitchFamily="34" charset="0"/>
              </a:rPr>
              <a:t>MPEs</a:t>
            </a: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: oque esperar para 2018?”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Palestrante: Ricardo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Schiffini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Dellaméa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– Mestre em Gestão de Empresas</a:t>
            </a:r>
          </a:p>
          <a:p>
            <a:pPr marL="0" indent="0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A Certificação Digital no Brasil”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Palestrantes: </a:t>
            </a: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Luciano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Schewe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– Gerente Comercial da SAFEWEB Certificação Digital</a:t>
            </a: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Júlio Cesar Mendes – Diretor Comercial da SOLUTI Certificação Digital</a:t>
            </a:r>
          </a:p>
          <a:p>
            <a:pPr marL="0" indent="0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5500" b="1" dirty="0">
                <a:latin typeface="Arial" panose="020B0604020202020204" pitchFamily="34" charset="0"/>
                <a:cs typeface="Arial" panose="020B0604020202020204" pitchFamily="34" charset="0"/>
              </a:rPr>
              <a:t>Programa Empresa Íntegra”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Palestrante: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Demian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Bianchi </a:t>
            </a:r>
            <a:r>
              <a:rPr lang="pt-BR" sz="5500" dirty="0" err="1">
                <a:latin typeface="Arial" panose="020B0604020202020204" pitchFamily="34" charset="0"/>
                <a:cs typeface="Arial" panose="020B0604020202020204" pitchFamily="34" charset="0"/>
              </a:rPr>
              <a:t>Bertozzi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 – Auditor Federal de Finanças e Controle, da Coordenadoria Regional da União no Estado do Paraná.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353B23-CE3B-4CE9-92FC-63E29D0A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56895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11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A8093-C393-4131-BEE0-24AA741D7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5F891E-F21D-4AF3-92D8-0BE28CF11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0425945-080F-42C8-BAB8-5A4D23B37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1955"/>
              </p:ext>
            </p:extLst>
          </p:nvPr>
        </p:nvGraphicFramePr>
        <p:xfrm>
          <a:off x="683568" y="1844824"/>
          <a:ext cx="7776864" cy="41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949">
                  <a:extLst>
                    <a:ext uri="{9D8B030D-6E8A-4147-A177-3AD203B41FA5}">
                      <a16:colId xmlns:a16="http://schemas.microsoft.com/office/drawing/2014/main" val="3119718652"/>
                    </a:ext>
                  </a:extLst>
                </a:gridCol>
                <a:gridCol w="3374796">
                  <a:extLst>
                    <a:ext uri="{9D8B030D-6E8A-4147-A177-3AD203B41FA5}">
                      <a16:colId xmlns:a16="http://schemas.microsoft.com/office/drawing/2014/main" val="3968089592"/>
                    </a:ext>
                  </a:extLst>
                </a:gridCol>
                <a:gridCol w="2200119">
                  <a:extLst>
                    <a:ext uri="{9D8B030D-6E8A-4147-A177-3AD203B41FA5}">
                      <a16:colId xmlns:a16="http://schemas.microsoft.com/office/drawing/2014/main" val="2340149984"/>
                    </a:ext>
                  </a:extLst>
                </a:gridCol>
              </a:tblGrid>
              <a:tr h="763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DATA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CIDADE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PRESENTES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830565"/>
                  </a:ext>
                </a:extLst>
              </a:tr>
              <a:tr h="50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22/11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MARINGÁ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866473"/>
                  </a:ext>
                </a:extLst>
              </a:tr>
              <a:tr h="50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22/11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CASCAVEL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790580"/>
                  </a:ext>
                </a:extLst>
              </a:tr>
              <a:tr h="50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23/11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PARANAVAÍ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386707"/>
                  </a:ext>
                </a:extLst>
              </a:tr>
              <a:tr h="50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24/11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APUCARANA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198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074914"/>
                  </a:ext>
                </a:extLst>
              </a:tr>
              <a:tr h="50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27/11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CURITIBA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370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347127"/>
                  </a:ext>
                </a:extLst>
              </a:tr>
              <a:tr h="826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781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66524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5F303B2B-BC3C-4B8C-A238-6DF6C620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7871" y="274638"/>
            <a:ext cx="8424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3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9CB10-A231-4DAA-AB6D-7B2B299D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CC130E9-600F-48F1-817B-8470DF90AB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2089906"/>
            <a:ext cx="6788944" cy="452596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8CDBAA3-58FF-4EEC-B92D-97A0C6BE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97507" y="1530232"/>
            <a:ext cx="2529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Evento </a:t>
            </a:r>
            <a:r>
              <a:rPr lang="pt-BR" sz="2400" b="1"/>
              <a:t>de Curitiba</a:t>
            </a:r>
          </a:p>
        </p:txBody>
      </p:sp>
    </p:spTree>
    <p:extLst>
      <p:ext uri="{BB962C8B-B14F-4D97-AF65-F5344CB8AC3E}">
        <p14:creationId xmlns:p14="http://schemas.microsoft.com/office/powerpoint/2010/main" val="373856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15D6-C093-4426-B2C7-151A39A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0481B8A-8E51-46FF-B0FA-EA9F6233075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24" y="1600200"/>
            <a:ext cx="6785551" cy="452596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9C0BDEF-D521-4D4D-8110-D974FDA3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327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15D6-C093-4426-B2C7-151A39A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0BDEF-D521-4D4D-8110-D974FDA3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997507" y="1530232"/>
            <a:ext cx="258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Evento de Maringá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3" y="2160643"/>
            <a:ext cx="8284243" cy="4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6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EC8A2-EC52-46F2-968A-FDD09AB8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30A68BE-DCB1-45C2-B0CC-A8B356A0C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264696" cy="3960440"/>
          </a:xfr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6CA24F-ACE4-4072-A400-311EB732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50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15D6-C093-4426-B2C7-151A39A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0BDEF-D521-4D4D-8110-D974FDA3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97507" y="1530232"/>
            <a:ext cx="288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Evento de Apucarana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988840"/>
            <a:ext cx="7452320" cy="47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2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016" y="188640"/>
            <a:ext cx="8820472" cy="10556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6480" y="1604329"/>
            <a:ext cx="8045280" cy="3977698"/>
          </a:xfrm>
          <a:ln/>
        </p:spPr>
        <p:txBody>
          <a:bodyPr tIns="25471"/>
          <a:lstStyle/>
          <a:p>
            <a:pPr marL="311045" indent="-296644"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900" dirty="0"/>
          </a:p>
          <a:p>
            <a:pPr marL="311045" indent="-296644"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pt-BR" sz="2900" dirty="0"/>
          </a:p>
        </p:txBody>
      </p:sp>
      <p:graphicFrame>
        <p:nvGraphicFramePr>
          <p:cNvPr id="40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44878"/>
              </p:ext>
            </p:extLst>
          </p:nvPr>
        </p:nvGraphicFramePr>
        <p:xfrm>
          <a:off x="130410" y="1628800"/>
          <a:ext cx="8978094" cy="5202814"/>
        </p:xfrm>
        <a:graphic>
          <a:graphicData uri="http://schemas.openxmlformats.org/drawingml/2006/table">
            <a:tbl>
              <a:tblPr/>
              <a:tblGrid>
                <a:gridCol w="86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3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TEMPO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RESPONSÁVEL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1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14h00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Abertura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Secretaria Técnica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5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Ações propostas e realizadas no 2º semestre de 2017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8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2944" marR="82944" marT="230831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Ações propostas para o 1º semestre de 2018</a:t>
                      </a: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86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Assuntos Gerais</a:t>
                      </a:r>
                    </a:p>
                    <a:p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1638" marR="81638" marT="42456" marB="424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59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17h00</a:t>
                      </a:r>
                    </a:p>
                  </a:txBody>
                  <a:tcPr marL="82944" marR="82944" marT="230831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Encerramento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L="82944" marR="82944" marT="41476" marB="414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15D6-C093-4426-B2C7-151A39A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0BDEF-D521-4D4D-8110-D974FDA3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2" y="2209074"/>
            <a:ext cx="8758808" cy="42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15D6-C093-4426-B2C7-151A39A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0BDEF-D521-4D4D-8110-D974FDA3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97507" y="1530232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Evento de Paranavaí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963550"/>
            <a:ext cx="6660232" cy="477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415D6-C093-4426-B2C7-151A39AF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0BDEF-D521-4D4D-8110-D974FDA3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809732"/>
            <a:ext cx="7092280" cy="47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AÇÕES PROPOSTAS PARA O</a:t>
            </a:r>
          </a:p>
          <a:p>
            <a:pPr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1º SEMESTRE DE 2018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Realizar Alterações da LC 163/2013;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Realizar Alterações no Decreto 2474/2015;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Planejamento de Compras Públicas do Estado do Paraná;</a:t>
            </a:r>
          </a:p>
          <a:p>
            <a:pPr>
              <a:lnSpc>
                <a:spcPct val="10000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>
                <a:latin typeface="Arial" panose="020B0604020202020204" pitchFamily="34" charset="0"/>
                <a:ea typeface="Arial;sans-serif"/>
                <a:cs typeface="Arial" panose="020B0604020202020204" pitchFamily="34" charset="0"/>
              </a:rPr>
              <a:t>Acompanhar as tramitações dos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Anteprojetos de Lei na Assembleia Legislativa do Paraná -  ALEP</a:t>
            </a:r>
            <a:endParaRPr lang="pt-BR" sz="3200" dirty="0">
              <a:latin typeface="Arial" panose="020B0604020202020204" pitchFamily="34" charset="0"/>
              <a:ea typeface="Arial;sans-serif"/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Arial;sans-serif"/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Publicar no Diário Oficial o novo Regimento</a:t>
            </a:r>
          </a:p>
          <a:p>
            <a:pPr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Interno do FOPEME</a:t>
            </a:r>
          </a:p>
          <a:p>
            <a:pPr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2800" dirty="0">
                <a:latin typeface="Arial" panose="020B0604020202020204" pitchFamily="34" charset="0"/>
                <a:ea typeface="Arial;sans-serif"/>
                <a:cs typeface="Arial" panose="020B0604020202020204" pitchFamily="34" charset="0"/>
              </a:rPr>
              <a:t>Ajustar e disseminar a Cartilha de Orientação e</a:t>
            </a:r>
          </a:p>
          <a:p>
            <a:pPr>
              <a:buNone/>
            </a:pPr>
            <a:r>
              <a:rPr lang="pt-BR" sz="2800" dirty="0">
                <a:latin typeface="Arial" panose="020B0604020202020204" pitchFamily="34" charset="0"/>
                <a:ea typeface="Arial;sans-serif"/>
                <a:cs typeface="Arial" panose="020B0604020202020204" pitchFamily="34" charset="0"/>
              </a:rPr>
              <a:t>Capacitação do Portal Paranaense das Micro e</a:t>
            </a:r>
          </a:p>
          <a:p>
            <a:pPr>
              <a:buNone/>
            </a:pPr>
            <a:r>
              <a:rPr lang="pt-BR" sz="2800" dirty="0">
                <a:latin typeface="Arial" panose="020B0604020202020204" pitchFamily="34" charset="0"/>
                <a:ea typeface="Arial;sans-serif"/>
                <a:cs typeface="Arial" panose="020B0604020202020204" pitchFamily="34" charset="0"/>
              </a:rPr>
              <a:t>Pequenas Empresas</a:t>
            </a:r>
          </a:p>
          <a:p>
            <a:pPr algn="just">
              <a:buNone/>
            </a:pPr>
            <a:endParaRPr lang="pt-BR" dirty="0">
              <a:ea typeface="Arial;sans-serif"/>
            </a:endParaRPr>
          </a:p>
          <a:p>
            <a:pPr algn="just">
              <a:buNone/>
            </a:pPr>
            <a:endParaRPr lang="pt-BR" dirty="0">
              <a:ea typeface="Arial;sans-serif"/>
            </a:endParaRPr>
          </a:p>
          <a:p>
            <a:pPr algn="just">
              <a:buNone/>
            </a:pPr>
            <a:endParaRPr lang="pt-BR" b="1" dirty="0"/>
          </a:p>
          <a:p>
            <a:pPr algn="just">
              <a:buNone/>
            </a:pPr>
            <a:endParaRPr lang="pt-BR" b="1" dirty="0"/>
          </a:p>
          <a:p>
            <a:pPr algn="just">
              <a:buNone/>
            </a:pPr>
            <a:endParaRPr lang="pt-BR" dirty="0"/>
          </a:p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3200" b="1" dirty="0">
              <a:ea typeface="Arial;sans-serif"/>
            </a:endParaRPr>
          </a:p>
          <a:p>
            <a:endParaRPr lang="pt-BR" sz="3200" dirty="0"/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8233F-6197-4CF7-ACE7-B626E190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69E660-813B-45CB-8738-C388D088D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CARTA PARANÁ</a:t>
            </a:r>
          </a:p>
          <a:p>
            <a:pPr marL="0" indent="0">
              <a:buNone/>
            </a:pPr>
            <a:r>
              <a:rPr lang="pt-BR" dirty="0"/>
              <a:t>Dar encaminhamento a 100% das ações estaduais da Carta Paraná;</a:t>
            </a:r>
          </a:p>
          <a:p>
            <a:pPr marL="0" indent="0">
              <a:buNone/>
            </a:pPr>
            <a:r>
              <a:rPr lang="pt-BR" dirty="0"/>
              <a:t>Acompanhamento das ações territoriais e municipais;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DC9CF2-77F5-4C6A-8860-A8BDDCA96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988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63490-29F1-411A-8A87-7DBEAF3F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05FC3E-BBC6-4E26-97CD-581654A8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COMITÊS TERRITORIAIS</a:t>
            </a:r>
          </a:p>
          <a:p>
            <a:pPr marL="0" indent="0">
              <a:buNone/>
            </a:pPr>
            <a:r>
              <a:rPr lang="pt-BR" dirty="0"/>
              <a:t>Criação de espaço no FOPEME para apresentação das demandas e acompanhamento das ações territoriais;</a:t>
            </a:r>
          </a:p>
          <a:p>
            <a:pPr marL="0" indent="0">
              <a:buNone/>
            </a:pPr>
            <a:r>
              <a:rPr lang="pt-BR" dirty="0"/>
              <a:t>O FOPEME informará aos Comitês Territoriais o andamento das ações estaduais e do Fórum Permanente; </a:t>
            </a:r>
          </a:p>
          <a:p>
            <a:pPr marL="0" indent="0">
              <a:buNone/>
            </a:pPr>
            <a:r>
              <a:rPr lang="pt-BR" dirty="0"/>
              <a:t>Disseminar e articular nos Territórios programas governamentais voltados às MPE paranaenses; </a:t>
            </a:r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C70A2E-1962-4C79-BF3D-91FE10EAD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06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51519" y="1700808"/>
            <a:ext cx="82809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ACORDO TRIBUNAL DE CONTAS, FOPEME E SEBRAE/PR</a:t>
            </a:r>
            <a:endParaRPr lang="pt-BR" sz="28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Dar continuidade aos cursos de Capacitação em Compras Públicas, conforme Acordo de Cooperação Técnica entre o FOPEME, TCE/PR e SEBRAE/PR,  os quais deverão ser ofertados também no formato à distância.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000" b="1" dirty="0">
                <a:latin typeface="Calibri" pitchFamily="32" charset="0"/>
                <a:cs typeface="Segoe UI" charset="0"/>
              </a:rPr>
              <a:t>Calendário 2018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I Reuniões Ordinárias: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Março: 	13    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Maio: 		08     	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Agosto:  	14      	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Novembro:   13  	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II – Reuniões Plenárias: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Junho: 	12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Novembro:  27	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	A Secretaria Técnica se reunirá nas 1ª e 3ª semanas as sextas feiras e 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GT’s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mensalmente.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4200" b="1" dirty="0">
              <a:latin typeface="Calibri" pitchFamily="32" charset="0"/>
              <a:cs typeface="Segoe UI" charset="0"/>
            </a:endParaRPr>
          </a:p>
          <a:p>
            <a:endParaRPr lang="pt-B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7688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AÇÕES PROPOSTAS e REALIZADAS </a:t>
            </a:r>
          </a:p>
          <a:p>
            <a:pPr algn="ctr">
              <a:lnSpc>
                <a:spcPct val="100000"/>
              </a:lnSpc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2º SEMESTRE 2017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400" b="1" dirty="0">
                <a:cs typeface="Segoe UI" charset="0"/>
              </a:rPr>
              <a:t>OBRIGADO !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4000" b="1" dirty="0"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400" b="1" dirty="0">
                <a:cs typeface="Segoe UI" charset="0"/>
              </a:rPr>
              <a:t>Fórum Permanente das Microempresas e Empresas de Pequeno Porte do Estado do Paraná – FOPEME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cs typeface="Segoe UI" charset="0"/>
              </a:rPr>
              <a:t>Secretaria Técnica: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latin typeface="Calibri" pitchFamily="32" charset="0"/>
                <a:cs typeface="Segoe UI" charset="0"/>
              </a:rPr>
              <a:t>Ercílio </a:t>
            </a:r>
            <a:r>
              <a:rPr lang="pt-BR" b="1" dirty="0" err="1">
                <a:latin typeface="Calibri" pitchFamily="32" charset="0"/>
                <a:cs typeface="Segoe UI" charset="0"/>
              </a:rPr>
              <a:t>Santinoni</a:t>
            </a:r>
            <a:r>
              <a:rPr lang="pt-BR" b="1" dirty="0">
                <a:latin typeface="Calibri" pitchFamily="32" charset="0"/>
                <a:cs typeface="Segoe UI" charset="0"/>
              </a:rPr>
              <a:t> :         				erciliosantinoni@sepl.pr.gov.br</a:t>
            </a:r>
            <a:endParaRPr lang="pt-BR" b="1" dirty="0">
              <a:latin typeface="Calibri" pitchFamily="32" charset="0"/>
              <a:cs typeface="Segoe UI" charset="0"/>
              <a:hlinkClick r:id="rId2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latin typeface="Calibri" pitchFamily="32" charset="0"/>
                <a:cs typeface="Segoe UI" charset="0"/>
              </a:rPr>
              <a:t>Mario José Doria da Fonseca			mdoria@sepl.pr.gov.br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latin typeface="Calibri" pitchFamily="32" charset="0"/>
                <a:cs typeface="Segoe UI" charset="0"/>
              </a:rPr>
              <a:t>César Reinaldo </a:t>
            </a:r>
            <a:r>
              <a:rPr lang="pt-BR" b="1" dirty="0" err="1">
                <a:latin typeface="Calibri" pitchFamily="32" charset="0"/>
                <a:cs typeface="Segoe UI" charset="0"/>
              </a:rPr>
              <a:t>Rissete</a:t>
            </a:r>
            <a:r>
              <a:rPr lang="pt-BR" b="1" dirty="0">
                <a:latin typeface="Calibri" pitchFamily="32" charset="0"/>
                <a:cs typeface="Segoe UI" charset="0"/>
              </a:rPr>
              <a:t>:	                        crissete@pr.sebrae.com.br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latin typeface="Calibri" pitchFamily="32" charset="0"/>
                <a:cs typeface="Segoe UI" charset="0"/>
              </a:rPr>
              <a:t>Luis Marcelo Padilha					lpadilha@pr.sebrae.com.br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latin typeface="Calibri" pitchFamily="32" charset="0"/>
                <a:cs typeface="Segoe UI" charset="0"/>
              </a:rPr>
              <a:t>                                     www.fopeme.pr.gov.br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latin typeface="Calibri" pitchFamily="32" charset="0"/>
              <a:cs typeface="Segoe UI" charset="0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768874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10">
            <a:extLst>
              <a:ext uri="{FF2B5EF4-FFF2-40B4-BE49-F238E27FC236}">
                <a16:creationId xmlns:a16="http://schemas.microsoft.com/office/drawing/2014/main" id="{056FA30C-8827-4EBC-9E5F-3DA3E007A3A7}"/>
              </a:ext>
            </a:extLst>
          </p:cNvPr>
          <p:cNvSpPr txBox="1"/>
          <p:nvPr/>
        </p:nvSpPr>
        <p:spPr>
          <a:xfrm>
            <a:off x="4995456" y="6187370"/>
            <a:ext cx="34547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dirty="0">
                <a:solidFill>
                  <a:schemeClr val="accent3">
                    <a:lumMod val="75000"/>
                  </a:schemeClr>
                </a:solidFill>
              </a:rPr>
              <a:t>Secretaria do</a:t>
            </a:r>
          </a:p>
          <a:p>
            <a:pPr algn="r"/>
            <a:r>
              <a:rPr lang="pt-BR" sz="1600" dirty="0"/>
              <a:t>Planejamento e Coordenação Geral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43CC815-57D6-4A23-96FF-950CEB96F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248" y="6261711"/>
            <a:ext cx="586248" cy="479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155679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pPr>
              <a:lnSpc>
                <a:spcPct val="100000"/>
              </a:lnSpc>
            </a:pPr>
            <a:endParaRPr lang="pt-BR" sz="3200" dirty="0"/>
          </a:p>
          <a:p>
            <a:endParaRPr lang="pt-BR" sz="3200" dirty="0"/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ea typeface="Arial;sans-serif"/>
            </a:endParaRPr>
          </a:p>
          <a:p>
            <a:endParaRPr lang="pt-BR" b="1" dirty="0">
              <a:solidFill>
                <a:srgbClr val="376092"/>
              </a:solidFill>
              <a:latin typeface="Arial"/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79512" y="1916832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Arial" panose="020B0604020202020204" pitchFamily="34" charset="0"/>
                <a:ea typeface="Arial;sans-serif"/>
                <a:cs typeface="Arial" panose="020B0604020202020204" pitchFamily="34" charset="0"/>
              </a:rPr>
              <a:t>Elaboração em parceria com o SEBRAE/PR da Cartilha de Orientação e Capacitação do Portal Paranaense das Micro e Pequenas Empresas;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de Termo de Referência para implantação do Escritório de Compras Públicas nos municípios paranaenses;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Lançamento do Manual de Licitações do TCE/PR;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AB113-5116-4FFE-A14F-F8569CDC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BD888E-88FB-4FA3-8905-8EAE94DC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Conclusão do levantamento de alteração da LC Federal 123/2006, com referência ao Microempreendedor Individual;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Conclusão da proposta de alteração da LC Estadual 163/2013;</a:t>
            </a:r>
          </a:p>
          <a:p>
            <a:pPr algn="just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Continuidade da capacitação em licitações, dos funcionários públicos conforme Acordo de Cooperação Técnica entre o FOPEME, TCE/PR e SEBRAE/PR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AFC0462-5310-470C-A3CF-AA6B4260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56895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98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C5352-1AF0-4C94-B374-438830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F7EC6A7-3F0D-42DD-8E9B-7BFFC46FB3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488558"/>
              </p:ext>
            </p:extLst>
          </p:nvPr>
        </p:nvGraphicFramePr>
        <p:xfrm>
          <a:off x="107504" y="1484784"/>
          <a:ext cx="9036497" cy="5373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0519">
                  <a:extLst>
                    <a:ext uri="{9D8B030D-6E8A-4147-A177-3AD203B41FA5}">
                      <a16:colId xmlns:a16="http://schemas.microsoft.com/office/drawing/2014/main" val="1980097832"/>
                    </a:ext>
                  </a:extLst>
                </a:gridCol>
                <a:gridCol w="918304">
                  <a:extLst>
                    <a:ext uri="{9D8B030D-6E8A-4147-A177-3AD203B41FA5}">
                      <a16:colId xmlns:a16="http://schemas.microsoft.com/office/drawing/2014/main" val="627758476"/>
                    </a:ext>
                  </a:extLst>
                </a:gridCol>
                <a:gridCol w="1123455">
                  <a:extLst>
                    <a:ext uri="{9D8B030D-6E8A-4147-A177-3AD203B41FA5}">
                      <a16:colId xmlns:a16="http://schemas.microsoft.com/office/drawing/2014/main" val="2418904862"/>
                    </a:ext>
                  </a:extLst>
                </a:gridCol>
                <a:gridCol w="1113688">
                  <a:extLst>
                    <a:ext uri="{9D8B030D-6E8A-4147-A177-3AD203B41FA5}">
                      <a16:colId xmlns:a16="http://schemas.microsoft.com/office/drawing/2014/main" val="22424545"/>
                    </a:ext>
                  </a:extLst>
                </a:gridCol>
                <a:gridCol w="1299302">
                  <a:extLst>
                    <a:ext uri="{9D8B030D-6E8A-4147-A177-3AD203B41FA5}">
                      <a16:colId xmlns:a16="http://schemas.microsoft.com/office/drawing/2014/main" val="1747771071"/>
                    </a:ext>
                  </a:extLst>
                </a:gridCol>
                <a:gridCol w="371229">
                  <a:extLst>
                    <a:ext uri="{9D8B030D-6E8A-4147-A177-3AD203B41FA5}">
                      <a16:colId xmlns:a16="http://schemas.microsoft.com/office/drawing/2014/main" val="2034400304"/>
                    </a:ext>
                  </a:extLst>
                </a:gridCol>
              </a:tblGrid>
              <a:tr h="28017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PROGRAMA DE CAPACITAÇÃO AOS JURISDICIONADOS - 2017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29423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CURSO / PALESTRA / SEMINÁRIO / EVENTO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PERÍODO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PARTICIPANTES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MUNICÍPIOS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LOCAL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CH</a:t>
                      </a:r>
                      <a:endParaRPr lang="pt-BR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506001039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2471</a:t>
                      </a:r>
                      <a:endParaRPr lang="pt-B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 </a:t>
                      </a:r>
                      <a:endParaRPr lang="pt-BR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75</a:t>
                      </a:r>
                      <a:endParaRPr lang="pt-BR" sz="6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2444746158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Oficina de Licitação (turma 01)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28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25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17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922246611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Oficina de Licitação (turma 02)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28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28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16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047349586"/>
                  </a:ext>
                </a:extLst>
              </a:tr>
              <a:tr h="3309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LICITAÇÕES E CONTRATOS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28 e 29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849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175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1328120563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Oficina de Licitação (turma 03)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29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34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17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647295357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Oficina de Licitação (turma 04)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29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14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992793706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Oficina de Licitação (turma 05)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29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35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259928567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II Fórum de Controle Externo - Oficina de Licitação (turma 06)</a:t>
                      </a:r>
                      <a:endParaRPr lang="pt-BR" sz="1200" b="0" i="0" u="none" strike="noStrike" dirty="0">
                        <a:solidFill>
                          <a:srgbClr val="2B2B2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29 de junho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20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370706946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Lançamento Manual de Licitações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02 de agosto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351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81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44813462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Oficina de Licitação - Turma Manhã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02 de agosto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33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16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1919589824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Oficina de Licitação - Turma Tarde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02 de agosto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32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15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Curitiba-PR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775919954"/>
                  </a:ext>
                </a:extLst>
              </a:tr>
              <a:tr h="3309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IX Fórum de Licitações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15 e 16 de agosto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394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58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Guarapuava-PR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2472702841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Oficina de Licitação - Turma Manhã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16 de agosto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61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16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Guarapuava-PR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609464120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Oficina de Licitação - Turma Tarde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16 de agosto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32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Guarapuava-PR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1370773960"/>
                  </a:ext>
                </a:extLst>
              </a:tr>
              <a:tr h="3309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X Fórum de Licitações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26 e 27 de setembro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492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Londrina-PR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3379718574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Oficina de Licitação - Turma Manhã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27 de setembro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45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Londrina-PR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2407756651"/>
                  </a:ext>
                </a:extLst>
              </a:tr>
              <a:tr h="2733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Oficina de Licitação - Turma Tarde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 dirty="0">
                          <a:effectLst/>
                        </a:rPr>
                        <a:t>27 de setembro</a:t>
                      </a:r>
                      <a:endParaRPr lang="pt-BR" sz="105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26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 </a:t>
                      </a:r>
                      <a:endParaRPr lang="pt-B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Londrina-PR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38" marR="5338" marT="5338" marB="0" anchor="ctr"/>
                </a:tc>
                <a:extLst>
                  <a:ext uri="{0D108BD9-81ED-4DB2-BD59-A6C34878D82A}">
                    <a16:rowId xmlns:a16="http://schemas.microsoft.com/office/drawing/2014/main" val="4209868055"/>
                  </a:ext>
                </a:extLst>
              </a:tr>
            </a:tbl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1E5DA660-9E94-44B4-BD02-454C5FE1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56895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9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41662-73C9-43F0-8A22-28907D87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5D6BCF-FB3F-4DF9-8ECF-01DA81EA9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039144"/>
            <a:ext cx="7143750" cy="3648075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9E7ACAC-585E-4229-B0A3-B458E83F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604962"/>
            <a:ext cx="7143750" cy="3648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E33715-8635-4A06-B31F-BA3334773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604962"/>
            <a:ext cx="7143750" cy="463235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3F908BB-D47C-46B9-AEB4-7FF4D676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1" y="260648"/>
            <a:ext cx="856895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23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Monitoramento da tramitação dos Anteprojetos de Lei da criação dos Fundos de Aval, de Risco e Inovação;</a:t>
            </a:r>
          </a:p>
          <a:p>
            <a:pPr algn="ctr"/>
            <a:endParaRPr lang="pt-BR" sz="2400" b="1" dirty="0">
              <a:latin typeface="+mj-lt"/>
            </a:endParaRPr>
          </a:p>
          <a:p>
            <a:r>
              <a:rPr lang="pt-BR" sz="2800" b="1" dirty="0">
                <a:latin typeface="Arial" panose="020B0604020202020204" pitchFamily="34" charset="0"/>
                <a:ea typeface="Arial;sans-serif"/>
                <a:cs typeface="Arial" panose="020B0604020202020204" pitchFamily="34" charset="0"/>
              </a:rPr>
              <a:t>Dar continuidade na articulação e reestruturação dos Comitês Territoriais.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pt-BR" sz="2800" b="1" dirty="0"/>
              <a:t>REALIZAÇÃO DA IV SEMANA DA MPE PARANAENSE</a:t>
            </a:r>
          </a:p>
          <a:p>
            <a:pPr>
              <a:lnSpc>
                <a:spcPct val="100000"/>
              </a:lnSpc>
              <a:buNone/>
            </a:pPr>
            <a:r>
              <a:rPr lang="pt-BR" sz="2800" b="1" dirty="0"/>
              <a:t>21 A 27 DE NOVEMBRO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1" y="260648"/>
            <a:ext cx="842493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pt-BR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/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pt-BR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4171F44-AB54-41F3-A6DB-B2789B443E1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07210"/>
            <a:ext cx="7632848" cy="47181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822</Words>
  <Application>Microsoft Office PowerPoint</Application>
  <PresentationFormat>Apresentação na tela (4:3)</PresentationFormat>
  <Paragraphs>331</Paragraphs>
  <Slides>30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Microsoft YaHei</vt:lpstr>
      <vt:lpstr>Arial</vt:lpstr>
      <vt:lpstr>Arial;sans-serif</vt:lpstr>
      <vt:lpstr>Calibri</vt:lpstr>
      <vt:lpstr>Segoe UI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Doria</dc:creator>
  <cp:lastModifiedBy>Mario Doria</cp:lastModifiedBy>
  <cp:revision>202</cp:revision>
  <dcterms:created xsi:type="dcterms:W3CDTF">2016-04-18T17:45:58Z</dcterms:created>
  <dcterms:modified xsi:type="dcterms:W3CDTF">2017-12-12T13:18:47Z</dcterms:modified>
</cp:coreProperties>
</file>